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handoutMasterIdLst>
    <p:handoutMasterId r:id="rId25"/>
  </p:handoutMasterIdLst>
  <p:sldIdLst>
    <p:sldId id="289" r:id="rId2"/>
    <p:sldId id="290" r:id="rId3"/>
    <p:sldId id="259" r:id="rId4"/>
    <p:sldId id="257" r:id="rId5"/>
    <p:sldId id="267" r:id="rId6"/>
    <p:sldId id="268" r:id="rId7"/>
    <p:sldId id="298" r:id="rId8"/>
    <p:sldId id="260" r:id="rId9"/>
    <p:sldId id="270" r:id="rId10"/>
    <p:sldId id="291" r:id="rId11"/>
    <p:sldId id="292" r:id="rId12"/>
    <p:sldId id="293" r:id="rId13"/>
    <p:sldId id="294" r:id="rId14"/>
    <p:sldId id="295" r:id="rId15"/>
    <p:sldId id="262" r:id="rId16"/>
    <p:sldId id="271" r:id="rId17"/>
    <p:sldId id="273" r:id="rId18"/>
    <p:sldId id="263" r:id="rId19"/>
    <p:sldId id="274" r:id="rId20"/>
    <p:sldId id="296" r:id="rId21"/>
    <p:sldId id="277" r:id="rId22"/>
    <p:sldId id="297" r:id="rId23"/>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ucourneau Chloe" initials="DC" lastIdx="0"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FFB0"/>
    <a:srgbClr val="1B5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Style moyen 4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Style moyen 4 - Accentuation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7" d="100"/>
          <a:sy n="117" d="100"/>
        </p:scale>
        <p:origin x="1474" y="8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1CAEB14-1CE2-4B85-91BC-4AC81BCB9AC0}" type="datetimeFigureOut">
              <a:rPr lang="fr-FR" smtClean="0"/>
              <a:t>24/09/2021</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32E8525-CD53-46C6-9F07-59688A7095A5}" type="slidenum">
              <a:rPr lang="fr-FR" smtClean="0"/>
              <a:t>‹N°›</a:t>
            </a:fld>
            <a:endParaRPr lang="fr-FR"/>
          </a:p>
        </p:txBody>
      </p:sp>
    </p:spTree>
    <p:extLst>
      <p:ext uri="{BB962C8B-B14F-4D97-AF65-F5344CB8AC3E}">
        <p14:creationId xmlns:p14="http://schemas.microsoft.com/office/powerpoint/2010/main" val="113441702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800DD5-8453-4A0E-A4BE-FB5004FEBA61}" type="datetimeFigureOut">
              <a:rPr lang="fr-FR" smtClean="0"/>
              <a:t>24/09/2021</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306EBC-6C96-424C-B2BD-34E7C43EA710}" type="slidenum">
              <a:rPr lang="fr-FR" smtClean="0"/>
              <a:t>‹N°›</a:t>
            </a:fld>
            <a:endParaRPr lang="fr-FR"/>
          </a:p>
        </p:txBody>
      </p:sp>
    </p:spTree>
    <p:extLst>
      <p:ext uri="{BB962C8B-B14F-4D97-AF65-F5344CB8AC3E}">
        <p14:creationId xmlns:p14="http://schemas.microsoft.com/office/powerpoint/2010/main" val="143631323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smtClean="0"/>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en-US" dirty="0"/>
          </a:p>
        </p:txBody>
      </p:sp>
      <p:sp>
        <p:nvSpPr>
          <p:cNvPr id="4" name="Date Placeholder 3"/>
          <p:cNvSpPr>
            <a:spLocks noGrp="1"/>
          </p:cNvSpPr>
          <p:nvPr>
            <p:ph type="dt" sz="half" idx="10"/>
          </p:nvPr>
        </p:nvSpPr>
        <p:spPr/>
        <p:txBody>
          <a:bodyPr/>
          <a:lstStyle/>
          <a:p>
            <a:fld id="{1EF68777-88ED-4ACE-B411-7924B084EE2D}" type="datetime1">
              <a:rPr lang="fr-FR" smtClean="0"/>
              <a:t>24/09/2021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lvl1pPr>
              <a:defRPr>
                <a:solidFill>
                  <a:srgbClr val="4EFFB0"/>
                </a:solidFill>
              </a:defRPr>
            </a:lvl1pPr>
          </a:lstStyle>
          <a:p>
            <a:fld id="{7DC09696-8782-4BAD-8097-EF151A794B23}" type="slidenum">
              <a:rPr lang="fr-FR" smtClean="0"/>
              <a:pPr/>
              <a:t>‹N°›</a:t>
            </a:fld>
            <a:endParaRPr lang="fr-FR" dirty="0"/>
          </a:p>
        </p:txBody>
      </p:sp>
    </p:spTree>
    <p:extLst>
      <p:ext uri="{BB962C8B-B14F-4D97-AF65-F5344CB8AC3E}">
        <p14:creationId xmlns:p14="http://schemas.microsoft.com/office/powerpoint/2010/main" val="306521759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a:xfrm>
            <a:off x="2082982" y="1216024"/>
            <a:ext cx="6677841" cy="4879975"/>
          </a:xfrm>
        </p:spPr>
        <p:txBody>
          <a:bodyPr/>
          <a:lstStyle>
            <a:lvl1pPr>
              <a:defRPr>
                <a:solidFill>
                  <a:srgbClr val="1B50FF"/>
                </a:solidFill>
              </a:defRPr>
            </a:lvl1pPr>
            <a:lvl2pPr>
              <a:defRPr>
                <a:solidFill>
                  <a:srgbClr val="1B50FF"/>
                </a:solidFill>
              </a:defRPr>
            </a:lvl2pPr>
            <a:lvl3pPr>
              <a:defRPr>
                <a:solidFill>
                  <a:srgbClr val="1B50FF"/>
                </a:solidFill>
              </a:defRPr>
            </a:lvl3pPr>
            <a:lvl4pPr>
              <a:defRPr>
                <a:solidFill>
                  <a:srgbClr val="1B50FF"/>
                </a:solidFill>
              </a:defRPr>
            </a:lvl4pPr>
            <a:lvl5pPr>
              <a:defRPr>
                <a:solidFill>
                  <a:srgbClr val="1B50FF"/>
                </a:solidFill>
              </a:defRPr>
            </a:lvl5p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US" dirty="0"/>
          </a:p>
        </p:txBody>
      </p:sp>
      <p:sp>
        <p:nvSpPr>
          <p:cNvPr id="5" name="Footer Placeholder 4"/>
          <p:cNvSpPr>
            <a:spLocks noGrp="1"/>
          </p:cNvSpPr>
          <p:nvPr>
            <p:ph type="ftr" sz="quarter" idx="11"/>
          </p:nvPr>
        </p:nvSpPr>
        <p:spPr>
          <a:xfrm>
            <a:off x="2082982" y="6356351"/>
            <a:ext cx="5388972" cy="365125"/>
          </a:xfrm>
        </p:spPr>
        <p:txBody>
          <a:bodyPr/>
          <a:lstStyle/>
          <a:p>
            <a:endParaRPr lang="fr-FR"/>
          </a:p>
        </p:txBody>
      </p:sp>
      <p:sp>
        <p:nvSpPr>
          <p:cNvPr id="6" name="Slide Number Placeholder 5"/>
          <p:cNvSpPr>
            <a:spLocks noGrp="1"/>
          </p:cNvSpPr>
          <p:nvPr>
            <p:ph type="sldNum" sz="quarter" idx="12"/>
          </p:nvPr>
        </p:nvSpPr>
        <p:spPr>
          <a:xfrm>
            <a:off x="7628708" y="6356351"/>
            <a:ext cx="1132115" cy="365125"/>
          </a:xfrm>
        </p:spPr>
        <p:txBody>
          <a:bodyPr/>
          <a:lstStyle>
            <a:lvl1pPr>
              <a:defRPr>
                <a:solidFill>
                  <a:srgbClr val="4EFFB0"/>
                </a:solidFill>
              </a:defRPr>
            </a:lvl1pPr>
          </a:lstStyle>
          <a:p>
            <a:fld id="{7DC09696-8782-4BAD-8097-EF151A794B23}" type="slidenum">
              <a:rPr lang="fr-FR" smtClean="0"/>
              <a:pPr/>
              <a:t>‹N°›</a:t>
            </a:fld>
            <a:endParaRPr lang="fr-FR" dirty="0"/>
          </a:p>
        </p:txBody>
      </p:sp>
    </p:spTree>
    <p:extLst>
      <p:ext uri="{BB962C8B-B14F-4D97-AF65-F5344CB8AC3E}">
        <p14:creationId xmlns:p14="http://schemas.microsoft.com/office/powerpoint/2010/main" val="400662367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522065-B9A1-4600-84D9-DA675B01D1BF}" type="datetime1">
              <a:rPr lang="fr-FR" smtClean="0"/>
              <a:t>24/09/2021</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C09696-8782-4BAD-8097-EF151A794B23}" type="slidenum">
              <a:rPr lang="fr-FR" smtClean="0"/>
              <a:t>‹N°›</a:t>
            </a:fld>
            <a:endParaRPr lang="fr-FR"/>
          </a:p>
        </p:txBody>
      </p:sp>
      <p:pic>
        <p:nvPicPr>
          <p:cNvPr id="8" name="ChangeOfView-PPT-Template.007.jpeg" descr="ChangeOfView-PPT-Template.007.jpeg"/>
          <p:cNvPicPr>
            <a:picLocks noChangeAspect="1"/>
          </p:cNvPicPr>
          <p:nvPr userDrawn="1"/>
        </p:nvPicPr>
        <p:blipFill>
          <a:blip r:embed="rId4">
            <a:extLst/>
          </a:blip>
          <a:stretch>
            <a:fillRect/>
          </a:stretch>
        </p:blipFill>
        <p:spPr>
          <a:xfrm>
            <a:off x="0" y="0"/>
            <a:ext cx="9144000" cy="6858000"/>
          </a:xfrm>
          <a:prstGeom prst="rect">
            <a:avLst/>
          </a:prstGeom>
          <a:ln w="12700">
            <a:miter lim="400000"/>
          </a:ln>
        </p:spPr>
      </p:pic>
    </p:spTree>
    <p:extLst>
      <p:ext uri="{BB962C8B-B14F-4D97-AF65-F5344CB8AC3E}">
        <p14:creationId xmlns:p14="http://schemas.microsoft.com/office/powerpoint/2010/main" val="140483440"/>
      </p:ext>
    </p:extLst>
  </p:cSld>
  <p:clrMap bg1="lt1" tx1="dk1" bg2="lt2" tx2="dk2" accent1="accent1" accent2="accent2" accent3="accent3" accent4="accent4" accent5="accent5" accent6="accent6" hlink="hlink" folHlink="folHlink"/>
  <p:sldLayoutIdLst>
    <p:sldLayoutId id="2147483661" r:id="rId1"/>
    <p:sldLayoutId id="2147483662" r:id="rId2"/>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029095" y="2952205"/>
            <a:ext cx="6688183" cy="1200329"/>
          </a:xfrm>
          <a:prstGeom prst="rect">
            <a:avLst/>
          </a:prstGeom>
          <a:noFill/>
        </p:spPr>
        <p:txBody>
          <a:bodyPr wrap="square" rtlCol="0">
            <a:spAutoFit/>
          </a:bodyPr>
          <a:lstStyle/>
          <a:p>
            <a:pPr algn="ctr"/>
            <a:r>
              <a:rPr lang="fr-FR" sz="3600" b="1" dirty="0">
                <a:solidFill>
                  <a:srgbClr val="4EFFB0"/>
                </a:solidFill>
                <a:latin typeface="Chivo" panose="00000500000000000000" pitchFamily="2" charset="0"/>
              </a:rPr>
              <a:t>2</a:t>
            </a:r>
            <a:r>
              <a:rPr lang="fr-FR" sz="3600" b="1" dirty="0" smtClean="0">
                <a:solidFill>
                  <a:srgbClr val="4EFFB0"/>
                </a:solidFill>
                <a:latin typeface="Chivo" panose="00000500000000000000" pitchFamily="2" charset="0"/>
              </a:rPr>
              <a:t>. </a:t>
            </a:r>
            <a:r>
              <a:rPr lang="fr-FR" sz="3600" b="1" dirty="0" smtClean="0">
                <a:solidFill>
                  <a:srgbClr val="1B50FF"/>
                </a:solidFill>
                <a:latin typeface="Chivo" panose="00000500000000000000" pitchFamily="2" charset="0"/>
              </a:rPr>
              <a:t>Principes fondamentaux en matière d’</a:t>
            </a:r>
            <a:r>
              <a:rPr lang="fr-FR" sz="3600" b="1" dirty="0" err="1" smtClean="0">
                <a:solidFill>
                  <a:srgbClr val="1B50FF"/>
                </a:solidFill>
                <a:latin typeface="Chivo" panose="00000500000000000000" pitchFamily="2" charset="0"/>
              </a:rPr>
              <a:t>empowerment</a:t>
            </a:r>
            <a:endParaRPr lang="fr-FR" sz="3600" b="1" dirty="0">
              <a:solidFill>
                <a:srgbClr val="1B50FF"/>
              </a:solidFill>
              <a:latin typeface="Chivo" panose="00000500000000000000" pitchFamily="2" charset="0"/>
            </a:endParaRPr>
          </a:p>
        </p:txBody>
      </p:sp>
      <p:sp>
        <p:nvSpPr>
          <p:cNvPr id="5" name="Espace réservé du numéro de diapositive 4"/>
          <p:cNvSpPr>
            <a:spLocks noGrp="1"/>
          </p:cNvSpPr>
          <p:nvPr>
            <p:ph type="sldNum" sz="quarter" idx="12"/>
          </p:nvPr>
        </p:nvSpPr>
        <p:spPr/>
        <p:txBody>
          <a:bodyPr/>
          <a:lstStyle/>
          <a:p>
            <a:fld id="{7DC09696-8782-4BAD-8097-EF151A794B23}" type="slidenum">
              <a:rPr lang="fr-FR" smtClean="0">
                <a:solidFill>
                  <a:srgbClr val="4EFFB0"/>
                </a:solidFill>
              </a:rPr>
              <a:t>1</a:t>
            </a:fld>
            <a:endParaRPr lang="fr-FR" dirty="0">
              <a:solidFill>
                <a:srgbClr val="4EFFB0"/>
              </a:solidFill>
            </a:endParaRPr>
          </a:p>
        </p:txBody>
      </p:sp>
    </p:spTree>
    <p:extLst>
      <p:ext uri="{BB962C8B-B14F-4D97-AF65-F5344CB8AC3E}">
        <p14:creationId xmlns:p14="http://schemas.microsoft.com/office/powerpoint/2010/main" val="31988331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10</a:t>
            </a:fld>
            <a:endParaRPr lang="fr-FR"/>
          </a:p>
        </p:txBody>
      </p:sp>
      <p:sp>
        <p:nvSpPr>
          <p:cNvPr id="5" name="Ellipse 4"/>
          <p:cNvSpPr>
            <a:spLocks noChangeAspect="1"/>
          </p:cNvSpPr>
          <p:nvPr/>
        </p:nvSpPr>
        <p:spPr>
          <a:xfrm>
            <a:off x="361890" y="5618633"/>
            <a:ext cx="1102843" cy="110284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Concept</a:t>
            </a:r>
            <a:endParaRPr lang="fr-FR" sz="700" b="1" dirty="0">
              <a:solidFill>
                <a:srgbClr val="1B50FF"/>
              </a:solidFill>
              <a:latin typeface="Chivo" panose="00000500000000000000" pitchFamily="2" charset="0"/>
            </a:endParaRPr>
          </a:p>
        </p:txBody>
      </p:sp>
      <p:sp>
        <p:nvSpPr>
          <p:cNvPr id="3" name="Rectangle 2"/>
          <p:cNvSpPr/>
          <p:nvPr/>
        </p:nvSpPr>
        <p:spPr>
          <a:xfrm>
            <a:off x="2070341" y="1181818"/>
            <a:ext cx="6719976" cy="4678204"/>
          </a:xfrm>
          <a:prstGeom prst="rect">
            <a:avLst/>
          </a:prstGeom>
        </p:spPr>
        <p:txBody>
          <a:bodyPr wrap="square">
            <a:spAutoFit/>
          </a:bodyPr>
          <a:lstStyle/>
          <a:p>
            <a:pPr algn="just" fontAlgn="base"/>
            <a:r>
              <a:rPr lang="fr-FR" sz="1600" b="1" dirty="0" smtClean="0">
                <a:solidFill>
                  <a:srgbClr val="4EFFB0"/>
                </a:solidFill>
                <a:latin typeface="Chivo" panose="00000500000000000000" pitchFamily="2" charset="0"/>
                <a:ea typeface="Arial Unicode MS"/>
              </a:rPr>
              <a:t>2. </a:t>
            </a:r>
            <a:r>
              <a:rPr lang="fr-BE" sz="1600" b="1" dirty="0" smtClean="0">
                <a:solidFill>
                  <a:srgbClr val="4EFFB0"/>
                </a:solidFill>
                <a:latin typeface="Chivo" panose="00000500000000000000" pitchFamily="2" charset="0"/>
                <a:ea typeface="Arial Unicode MS"/>
              </a:rPr>
              <a:t>Deux </a:t>
            </a:r>
            <a:r>
              <a:rPr lang="fr-BE" sz="1600" b="1" dirty="0">
                <a:solidFill>
                  <a:srgbClr val="4EFFB0"/>
                </a:solidFill>
                <a:latin typeface="Chivo" panose="00000500000000000000" pitchFamily="2" charset="0"/>
                <a:ea typeface="Arial Unicode MS"/>
              </a:rPr>
              <a:t>critères pour mettre la personne au centre de la relation lors d’un accompagnement favorisant l’</a:t>
            </a:r>
            <a:r>
              <a:rPr lang="fr-BE" sz="1600" b="1" dirty="0" err="1">
                <a:solidFill>
                  <a:srgbClr val="4EFFB0"/>
                </a:solidFill>
                <a:latin typeface="Chivo" panose="00000500000000000000" pitchFamily="2" charset="0"/>
                <a:ea typeface="Arial Unicode MS"/>
              </a:rPr>
              <a:t>empowerment</a:t>
            </a:r>
            <a:endParaRPr lang="fr-FR" sz="1600" b="1" dirty="0">
              <a:solidFill>
                <a:srgbClr val="4EFFB0"/>
              </a:solidFill>
              <a:latin typeface="Chivo" panose="00000500000000000000" pitchFamily="2" charset="0"/>
              <a:ea typeface="Arial Unicode MS"/>
            </a:endParaRPr>
          </a:p>
          <a:p>
            <a:pPr algn="just" fontAlgn="base"/>
            <a:endParaRPr lang="fr-FR" sz="1600" dirty="0">
              <a:solidFill>
                <a:srgbClr val="1B50FF"/>
              </a:solidFill>
              <a:latin typeface="Chivo" panose="00000500000000000000" pitchFamily="2" charset="0"/>
              <a:ea typeface="Arial Unicode MS"/>
            </a:endParaRPr>
          </a:p>
          <a:p>
            <a:pPr algn="just" fontAlgn="base"/>
            <a:r>
              <a:rPr lang="fr-BE" sz="1600" b="1" u="sng" dirty="0">
                <a:solidFill>
                  <a:srgbClr val="1B50FF"/>
                </a:solidFill>
                <a:latin typeface="Chivo" panose="00000500000000000000" pitchFamily="2" charset="0"/>
                <a:ea typeface="Arial Unicode MS"/>
              </a:rPr>
              <a:t>Critère 1.  L’Acceptation : une condition pour surmonter les épreuves, se développer et permettre la résilience </a:t>
            </a:r>
            <a:endParaRPr lang="fr-FR" sz="1600" b="1" u="sng" dirty="0">
              <a:solidFill>
                <a:srgbClr val="1B50FF"/>
              </a:solidFill>
              <a:latin typeface="Chivo" panose="00000500000000000000" pitchFamily="2" charset="0"/>
              <a:ea typeface="Arial Unicode MS"/>
            </a:endParaRPr>
          </a:p>
          <a:p>
            <a:pPr algn="just" fontAlgn="base"/>
            <a:endParaRPr lang="fr-FR" sz="1600" dirty="0">
              <a:solidFill>
                <a:srgbClr val="1B50FF"/>
              </a:solidFill>
              <a:latin typeface="Chivo" panose="00000500000000000000" pitchFamily="2" charset="0"/>
              <a:ea typeface="Arial Unicode MS"/>
            </a:endParaRPr>
          </a:p>
          <a:p>
            <a:pPr algn="just" fontAlgn="base"/>
            <a:r>
              <a:rPr lang="fr-BE" sz="1600" b="1" dirty="0">
                <a:solidFill>
                  <a:srgbClr val="1B50FF"/>
                </a:solidFill>
                <a:latin typeface="Chivo" panose="00000500000000000000" pitchFamily="2" charset="0"/>
                <a:ea typeface="Arial Unicode MS"/>
              </a:rPr>
              <a:t>Définition de l’acceptation :</a:t>
            </a:r>
            <a:endParaRPr lang="fr-FR" sz="1600" b="1" dirty="0">
              <a:solidFill>
                <a:srgbClr val="1B50FF"/>
              </a:solidFill>
              <a:latin typeface="Chivo" panose="00000500000000000000" pitchFamily="2" charset="0"/>
              <a:ea typeface="Arial Unicode MS"/>
            </a:endParaRPr>
          </a:p>
          <a:p>
            <a:pPr algn="just" fontAlgn="base"/>
            <a:r>
              <a:rPr lang="fr-BE" sz="1600" dirty="0">
                <a:solidFill>
                  <a:srgbClr val="1B50FF"/>
                </a:solidFill>
                <a:latin typeface="Chivo" panose="00000500000000000000" pitchFamily="2" charset="0"/>
                <a:ea typeface="Arial Unicode MS"/>
              </a:rPr>
              <a:t>C’est la reconnaissance de la réalité, sans positionnement moral. C’est tout simplement un constat, un état des lieux qui nous permet d’admettre la situation telle qu’elle est, et se faisant, de se permettre d’en comprendre les tenants et les aboutissants</a:t>
            </a:r>
            <a:r>
              <a:rPr lang="fr-BE" sz="1600" dirty="0" smtClean="0">
                <a:solidFill>
                  <a:srgbClr val="1B50FF"/>
                </a:solidFill>
                <a:latin typeface="Chivo" panose="00000500000000000000" pitchFamily="2" charset="0"/>
                <a:ea typeface="Arial Unicode MS"/>
              </a:rPr>
              <a:t>.</a:t>
            </a:r>
          </a:p>
          <a:p>
            <a:pPr algn="just" fontAlgn="base"/>
            <a:endParaRPr lang="fr-BE" sz="1600" dirty="0">
              <a:solidFill>
                <a:srgbClr val="1B50FF"/>
              </a:solidFill>
              <a:latin typeface="Chivo" panose="00000500000000000000" pitchFamily="2" charset="0"/>
              <a:ea typeface="Arial Unicode MS"/>
            </a:endParaRPr>
          </a:p>
          <a:p>
            <a:pPr algn="just" fontAlgn="base"/>
            <a:r>
              <a:rPr lang="fr-BE" sz="1600" dirty="0">
                <a:solidFill>
                  <a:srgbClr val="1B50FF"/>
                </a:solidFill>
                <a:latin typeface="Chivo" panose="00000500000000000000" pitchFamily="2" charset="0"/>
                <a:ea typeface="Arial Unicode MS"/>
              </a:rPr>
              <a:t>En tant que processus, </a:t>
            </a:r>
            <a:r>
              <a:rPr lang="fr-BE" sz="1600" b="1" dirty="0">
                <a:solidFill>
                  <a:srgbClr val="1B50FF"/>
                </a:solidFill>
                <a:latin typeface="Chivo" panose="00000500000000000000" pitchFamily="2" charset="0"/>
                <a:ea typeface="Arial Unicode MS"/>
              </a:rPr>
              <a:t>l’acceptation peut se résumer en 3 étapes </a:t>
            </a:r>
            <a:r>
              <a:rPr lang="fr-BE" sz="1600" dirty="0">
                <a:solidFill>
                  <a:srgbClr val="1B50FF"/>
                </a:solidFill>
                <a:latin typeface="Chivo" panose="00000500000000000000" pitchFamily="2" charset="0"/>
                <a:ea typeface="Arial Unicode MS"/>
              </a:rPr>
              <a:t>: perception, reconnaissance, action. La succession de ces 3 étapes guide la personne vers  une acceptation consciente de la situation, ce qui lui ouvre la possibilité de véritablement choisir quelle action poser de manière éclairée, résiliente.</a:t>
            </a:r>
            <a:endParaRPr lang="fr-FR" sz="1600" dirty="0">
              <a:solidFill>
                <a:srgbClr val="1B50FF"/>
              </a:solidFill>
              <a:latin typeface="Chivo" panose="00000500000000000000" pitchFamily="2" charset="0"/>
              <a:ea typeface="Arial Unicode MS"/>
            </a:endParaRPr>
          </a:p>
          <a:p>
            <a:pPr fontAlgn="base"/>
            <a:endParaRPr lang="fr-FR" sz="1600" dirty="0">
              <a:solidFill>
                <a:srgbClr val="1B50FF"/>
              </a:solidFill>
              <a:latin typeface="Chivo" panose="00000500000000000000" pitchFamily="2" charset="0"/>
              <a:ea typeface="Arial Unicode MS"/>
            </a:endParaRPr>
          </a:p>
        </p:txBody>
      </p:sp>
    </p:spTree>
    <p:extLst>
      <p:ext uri="{BB962C8B-B14F-4D97-AF65-F5344CB8AC3E}">
        <p14:creationId xmlns:p14="http://schemas.microsoft.com/office/powerpoint/2010/main" val="1170589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11</a:t>
            </a:fld>
            <a:endParaRPr lang="fr-FR"/>
          </a:p>
        </p:txBody>
      </p:sp>
      <p:sp>
        <p:nvSpPr>
          <p:cNvPr id="5" name="Ellipse 4"/>
          <p:cNvSpPr>
            <a:spLocks noChangeAspect="1"/>
          </p:cNvSpPr>
          <p:nvPr/>
        </p:nvSpPr>
        <p:spPr>
          <a:xfrm>
            <a:off x="361890" y="5618633"/>
            <a:ext cx="1102843" cy="110284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Concept</a:t>
            </a:r>
            <a:endParaRPr lang="fr-FR" sz="700" b="1" dirty="0">
              <a:solidFill>
                <a:srgbClr val="1B50FF"/>
              </a:solidFill>
              <a:latin typeface="Chivo" panose="00000500000000000000" pitchFamily="2" charset="0"/>
            </a:endParaRPr>
          </a:p>
        </p:txBody>
      </p:sp>
      <p:sp>
        <p:nvSpPr>
          <p:cNvPr id="3" name="Rectangle 2"/>
          <p:cNvSpPr/>
          <p:nvPr/>
        </p:nvSpPr>
        <p:spPr>
          <a:xfrm>
            <a:off x="2070341" y="1181818"/>
            <a:ext cx="6719976" cy="5262979"/>
          </a:xfrm>
          <a:prstGeom prst="rect">
            <a:avLst/>
          </a:prstGeom>
        </p:spPr>
        <p:txBody>
          <a:bodyPr wrap="square">
            <a:spAutoFit/>
          </a:bodyPr>
          <a:lstStyle/>
          <a:p>
            <a:pPr marL="285750" lvl="0" indent="-285750" algn="just" fontAlgn="base">
              <a:buFontTx/>
              <a:buChar char="-"/>
            </a:pPr>
            <a:r>
              <a:rPr lang="fr-BE" sz="1600" b="1" dirty="0" smtClean="0">
                <a:solidFill>
                  <a:srgbClr val="1B50FF"/>
                </a:solidFill>
                <a:latin typeface="Chivo" panose="00000500000000000000" pitchFamily="2" charset="0"/>
                <a:ea typeface="Arial Unicode MS"/>
              </a:rPr>
              <a:t>Perception</a:t>
            </a:r>
            <a:r>
              <a:rPr lang="fr-BE" sz="1600" dirty="0" smtClean="0">
                <a:solidFill>
                  <a:srgbClr val="1B50FF"/>
                </a:solidFill>
                <a:latin typeface="Chivo" panose="00000500000000000000" pitchFamily="2" charset="0"/>
                <a:ea typeface="Arial Unicode MS"/>
              </a:rPr>
              <a:t> </a:t>
            </a:r>
            <a:r>
              <a:rPr lang="fr-BE" sz="1600" dirty="0">
                <a:solidFill>
                  <a:srgbClr val="1B50FF"/>
                </a:solidFill>
                <a:latin typeface="Chivo" panose="00000500000000000000" pitchFamily="2" charset="0"/>
                <a:ea typeface="Arial Unicode MS"/>
              </a:rPr>
              <a:t>: pour résoudre un problème ou améliorer une situation, il faut pouvoir l’identifier. La perception est favorisée lorsque l’aspect émotionnel est apaisé, lorsque la personne n’est pas dans la réactivité. Il conviendrait donc de pouvoir créer un terrain apaisant et de </a:t>
            </a:r>
            <a:r>
              <a:rPr lang="fr-BE" sz="1600" dirty="0" smtClean="0">
                <a:solidFill>
                  <a:srgbClr val="1B50FF"/>
                </a:solidFill>
                <a:latin typeface="Chivo" panose="00000500000000000000" pitchFamily="2" charset="0"/>
                <a:ea typeface="Arial Unicode MS"/>
              </a:rPr>
              <a:t>confiance.</a:t>
            </a:r>
          </a:p>
          <a:p>
            <a:pPr marL="285750" lvl="0" indent="-285750" algn="just" fontAlgn="base">
              <a:buFontTx/>
              <a:buChar char="-"/>
            </a:pPr>
            <a:endParaRPr lang="fr-BE" sz="1600" dirty="0" smtClean="0">
              <a:solidFill>
                <a:srgbClr val="1B50FF"/>
              </a:solidFill>
              <a:latin typeface="Chivo" panose="00000500000000000000" pitchFamily="2" charset="0"/>
              <a:ea typeface="Arial Unicode MS"/>
            </a:endParaRPr>
          </a:p>
          <a:p>
            <a:pPr marL="285750" lvl="0" indent="-285750" algn="just" fontAlgn="base">
              <a:buFontTx/>
              <a:buChar char="-"/>
            </a:pPr>
            <a:r>
              <a:rPr lang="fr-BE" sz="1600" b="1" dirty="0" smtClean="0">
                <a:solidFill>
                  <a:srgbClr val="1B50FF"/>
                </a:solidFill>
                <a:latin typeface="Chivo" panose="00000500000000000000" pitchFamily="2" charset="0"/>
                <a:ea typeface="Arial Unicode MS"/>
              </a:rPr>
              <a:t>Reconnaissance</a:t>
            </a:r>
            <a:r>
              <a:rPr lang="fr-BE" sz="1600" dirty="0" smtClean="0">
                <a:solidFill>
                  <a:srgbClr val="1B50FF"/>
                </a:solidFill>
                <a:latin typeface="Chivo" panose="00000500000000000000" pitchFamily="2" charset="0"/>
                <a:ea typeface="Arial Unicode MS"/>
              </a:rPr>
              <a:t> </a:t>
            </a:r>
            <a:r>
              <a:rPr lang="fr-BE" sz="1600" dirty="0">
                <a:solidFill>
                  <a:srgbClr val="1B50FF"/>
                </a:solidFill>
                <a:latin typeface="Chivo" panose="00000500000000000000" pitchFamily="2" charset="0"/>
                <a:ea typeface="Arial Unicode MS"/>
              </a:rPr>
              <a:t>: une fois identifiée, reconnaître la situation pour ce qu’elle est, de manière neutre, sans jugement de </a:t>
            </a:r>
            <a:r>
              <a:rPr lang="fr-BE" sz="1600" dirty="0" smtClean="0">
                <a:solidFill>
                  <a:srgbClr val="1B50FF"/>
                </a:solidFill>
                <a:latin typeface="Chivo" panose="00000500000000000000" pitchFamily="2" charset="0"/>
                <a:ea typeface="Arial Unicode MS"/>
              </a:rPr>
              <a:t>valeur.</a:t>
            </a:r>
          </a:p>
          <a:p>
            <a:pPr lvl="0" algn="just" fontAlgn="base"/>
            <a:endParaRPr lang="fr-FR" sz="1600" dirty="0">
              <a:solidFill>
                <a:srgbClr val="1B50FF"/>
              </a:solidFill>
              <a:latin typeface="Chivo" panose="00000500000000000000" pitchFamily="2" charset="0"/>
              <a:ea typeface="Arial Unicode MS"/>
            </a:endParaRPr>
          </a:p>
          <a:p>
            <a:pPr marL="285750" lvl="0" indent="-285750" algn="just" fontAlgn="base">
              <a:buFontTx/>
              <a:buChar char="-"/>
            </a:pPr>
            <a:r>
              <a:rPr lang="fr-BE" sz="1600" b="1" dirty="0" smtClean="0">
                <a:solidFill>
                  <a:srgbClr val="1B50FF"/>
                </a:solidFill>
                <a:latin typeface="Chivo" panose="00000500000000000000" pitchFamily="2" charset="0"/>
                <a:ea typeface="Arial Unicode MS"/>
              </a:rPr>
              <a:t>Action</a:t>
            </a:r>
            <a:r>
              <a:rPr lang="fr-BE" sz="1600" dirty="0" smtClean="0">
                <a:solidFill>
                  <a:srgbClr val="1B50FF"/>
                </a:solidFill>
                <a:latin typeface="Chivo" panose="00000500000000000000" pitchFamily="2" charset="0"/>
                <a:ea typeface="Arial Unicode MS"/>
              </a:rPr>
              <a:t> </a:t>
            </a:r>
            <a:r>
              <a:rPr lang="fr-BE" sz="1600" dirty="0">
                <a:solidFill>
                  <a:srgbClr val="1B50FF"/>
                </a:solidFill>
                <a:latin typeface="Chivo" panose="00000500000000000000" pitchFamily="2" charset="0"/>
                <a:ea typeface="Arial Unicode MS"/>
              </a:rPr>
              <a:t>: après avoir pris conscience de la situation, se positionner par rapport à elle. Là, s’ouvre l’opportunité de pouvoir personnellement décider ce qui est mieux pour soi. Ici, la personne est pleinement engagée dans une démarche constructive car l’action en question est une action choisie et non une situation de réactivité.</a:t>
            </a:r>
            <a:endParaRPr lang="fr-FR" sz="1600" dirty="0">
              <a:solidFill>
                <a:srgbClr val="1B50FF"/>
              </a:solidFill>
              <a:latin typeface="Chivo" panose="00000500000000000000" pitchFamily="2" charset="0"/>
              <a:ea typeface="Arial Unicode MS"/>
            </a:endParaRPr>
          </a:p>
          <a:p>
            <a:pPr algn="just" fontAlgn="base"/>
            <a:endParaRPr lang="fr-FR" sz="1600" dirty="0">
              <a:solidFill>
                <a:srgbClr val="1B50FF"/>
              </a:solidFill>
              <a:latin typeface="Chivo" panose="00000500000000000000" pitchFamily="2" charset="0"/>
              <a:ea typeface="Arial Unicode MS"/>
            </a:endParaRPr>
          </a:p>
          <a:p>
            <a:pPr algn="just" fontAlgn="base"/>
            <a:r>
              <a:rPr lang="fr-BE" sz="1600" dirty="0">
                <a:solidFill>
                  <a:srgbClr val="1B50FF"/>
                </a:solidFill>
                <a:latin typeface="Chivo" panose="00000500000000000000" pitchFamily="2" charset="0"/>
                <a:ea typeface="Arial Unicode MS"/>
              </a:rPr>
              <a:t>L’acceptation est une position de force et non de soumission. C’est l’élément déterminant de la prise de responsabilité sereine et consciente, et non subie. Ou plutôt, plus confiante, car elle introduit de manière consciente la notion de choix (lucide, apaisé), élément central d’une démarche de responsabilisation</a:t>
            </a:r>
            <a:r>
              <a:rPr lang="fr-BE" sz="1600" dirty="0" smtClean="0">
                <a:solidFill>
                  <a:srgbClr val="1B50FF"/>
                </a:solidFill>
                <a:latin typeface="Chivo" panose="00000500000000000000" pitchFamily="2" charset="0"/>
                <a:ea typeface="Arial Unicode MS"/>
              </a:rPr>
              <a:t>.</a:t>
            </a:r>
            <a:endParaRPr lang="fr-FR" sz="1600" dirty="0">
              <a:solidFill>
                <a:srgbClr val="1B50FF"/>
              </a:solidFill>
              <a:latin typeface="Chivo" panose="00000500000000000000" pitchFamily="2" charset="0"/>
              <a:ea typeface="Arial Unicode MS"/>
            </a:endParaRPr>
          </a:p>
        </p:txBody>
      </p:sp>
    </p:spTree>
    <p:extLst>
      <p:ext uri="{BB962C8B-B14F-4D97-AF65-F5344CB8AC3E}">
        <p14:creationId xmlns:p14="http://schemas.microsoft.com/office/powerpoint/2010/main" val="110246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12</a:t>
            </a:fld>
            <a:endParaRPr lang="fr-FR"/>
          </a:p>
        </p:txBody>
      </p:sp>
      <p:sp>
        <p:nvSpPr>
          <p:cNvPr id="5" name="Ellipse 4"/>
          <p:cNvSpPr>
            <a:spLocks noChangeAspect="1"/>
          </p:cNvSpPr>
          <p:nvPr/>
        </p:nvSpPr>
        <p:spPr>
          <a:xfrm>
            <a:off x="361890" y="5618633"/>
            <a:ext cx="1102843" cy="110284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Concept</a:t>
            </a:r>
            <a:endParaRPr lang="fr-FR" sz="700" b="1" dirty="0">
              <a:solidFill>
                <a:srgbClr val="1B50FF"/>
              </a:solidFill>
              <a:latin typeface="Chivo" panose="00000500000000000000" pitchFamily="2" charset="0"/>
            </a:endParaRPr>
          </a:p>
        </p:txBody>
      </p:sp>
      <p:sp>
        <p:nvSpPr>
          <p:cNvPr id="3" name="Rectangle 2"/>
          <p:cNvSpPr/>
          <p:nvPr/>
        </p:nvSpPr>
        <p:spPr>
          <a:xfrm>
            <a:off x="2070341" y="1181818"/>
            <a:ext cx="6719976" cy="3293209"/>
          </a:xfrm>
          <a:prstGeom prst="rect">
            <a:avLst/>
          </a:prstGeom>
        </p:spPr>
        <p:txBody>
          <a:bodyPr wrap="square">
            <a:spAutoFit/>
          </a:bodyPr>
          <a:lstStyle/>
          <a:p>
            <a:pPr algn="just" fontAlgn="base"/>
            <a:r>
              <a:rPr lang="fr-BE" sz="1600" b="1" u="sng" dirty="0">
                <a:solidFill>
                  <a:srgbClr val="1B50FF"/>
                </a:solidFill>
                <a:latin typeface="Chivo" panose="00000500000000000000" pitchFamily="2" charset="0"/>
                <a:ea typeface="Arial Unicode MS"/>
              </a:rPr>
              <a:t>Critère 2. Choix d’une communication appropriée entre l’accompagnant et l’accompagné </a:t>
            </a:r>
            <a:endParaRPr lang="fr-FR" sz="1600" b="1" u="sng" dirty="0">
              <a:solidFill>
                <a:srgbClr val="1B50FF"/>
              </a:solidFill>
              <a:latin typeface="Chivo" panose="00000500000000000000" pitchFamily="2" charset="0"/>
              <a:ea typeface="Arial Unicode MS"/>
            </a:endParaRPr>
          </a:p>
          <a:p>
            <a:pPr algn="just" fontAlgn="base"/>
            <a:endParaRPr lang="fr-FR" sz="1600" dirty="0">
              <a:solidFill>
                <a:srgbClr val="1B50FF"/>
              </a:solidFill>
              <a:latin typeface="Chivo" panose="00000500000000000000" pitchFamily="2" charset="0"/>
              <a:ea typeface="Arial Unicode MS"/>
            </a:endParaRPr>
          </a:p>
          <a:p>
            <a:pPr algn="just" fontAlgn="base"/>
            <a:r>
              <a:rPr lang="fr-BE" sz="1600" dirty="0">
                <a:solidFill>
                  <a:srgbClr val="1B50FF"/>
                </a:solidFill>
                <a:latin typeface="Chivo" panose="00000500000000000000" pitchFamily="2" charset="0"/>
                <a:ea typeface="Arial Unicode MS"/>
              </a:rPr>
              <a:t>Remettre la personne au centre de la relation implique inévitablement de s’intéresser à la communication, véhicule de tous nos rapports interpersonnels.</a:t>
            </a:r>
            <a:endParaRPr lang="fr-FR" sz="1600" dirty="0">
              <a:solidFill>
                <a:srgbClr val="1B50FF"/>
              </a:solidFill>
              <a:latin typeface="Chivo" panose="00000500000000000000" pitchFamily="2" charset="0"/>
              <a:ea typeface="Arial Unicode MS"/>
            </a:endParaRPr>
          </a:p>
          <a:p>
            <a:pPr algn="just" fontAlgn="base"/>
            <a:r>
              <a:rPr lang="fr-BE" sz="1600" dirty="0">
                <a:solidFill>
                  <a:srgbClr val="1B50FF"/>
                </a:solidFill>
                <a:latin typeface="Chivo" panose="00000500000000000000" pitchFamily="2" charset="0"/>
                <a:ea typeface="Arial Unicode MS"/>
              </a:rPr>
              <a:t> </a:t>
            </a:r>
            <a:endParaRPr lang="fr-FR" sz="1600" dirty="0">
              <a:solidFill>
                <a:srgbClr val="1B50FF"/>
              </a:solidFill>
              <a:latin typeface="Chivo" panose="00000500000000000000" pitchFamily="2" charset="0"/>
              <a:ea typeface="Arial Unicode MS"/>
            </a:endParaRPr>
          </a:p>
          <a:p>
            <a:pPr algn="just" fontAlgn="base"/>
            <a:r>
              <a:rPr lang="fr-BE" sz="1600" dirty="0">
                <a:solidFill>
                  <a:srgbClr val="1B50FF"/>
                </a:solidFill>
                <a:latin typeface="Chivo" panose="00000500000000000000" pitchFamily="2" charset="0"/>
                <a:ea typeface="Arial Unicode MS"/>
              </a:rPr>
              <a:t>La communication est le reflet d’une posture intérieure : c’est l’espace intérieur à partir duquel on communique qui va intentionnellement déterminer le choix d’une certaine typologie de communication plutôt qu’une autre, afin favoriser certains résultats plutôt que d’autres.</a:t>
            </a:r>
            <a:endParaRPr lang="fr-FR" sz="1600" dirty="0">
              <a:solidFill>
                <a:srgbClr val="1B50FF"/>
              </a:solidFill>
              <a:latin typeface="Chivo" panose="00000500000000000000" pitchFamily="2" charset="0"/>
              <a:ea typeface="Arial Unicode MS"/>
            </a:endParaRPr>
          </a:p>
          <a:p>
            <a:pPr fontAlgn="base"/>
            <a:endParaRPr lang="fr-FR" sz="1600" dirty="0">
              <a:solidFill>
                <a:srgbClr val="1B50FF"/>
              </a:solidFill>
              <a:latin typeface="Chivo" panose="00000500000000000000" pitchFamily="2" charset="0"/>
              <a:ea typeface="Arial Unicode MS"/>
            </a:endParaRPr>
          </a:p>
        </p:txBody>
      </p:sp>
    </p:spTree>
    <p:extLst>
      <p:ext uri="{BB962C8B-B14F-4D97-AF65-F5344CB8AC3E}">
        <p14:creationId xmlns:p14="http://schemas.microsoft.com/office/powerpoint/2010/main" val="3229229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13</a:t>
            </a:fld>
            <a:endParaRPr lang="fr-FR"/>
          </a:p>
        </p:txBody>
      </p:sp>
      <p:sp>
        <p:nvSpPr>
          <p:cNvPr id="5" name="Ellipse 4"/>
          <p:cNvSpPr>
            <a:spLocks noChangeAspect="1"/>
          </p:cNvSpPr>
          <p:nvPr/>
        </p:nvSpPr>
        <p:spPr>
          <a:xfrm>
            <a:off x="361890" y="5618633"/>
            <a:ext cx="1102843" cy="110284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Concept</a:t>
            </a:r>
            <a:endParaRPr lang="fr-FR" sz="700" b="1" dirty="0">
              <a:solidFill>
                <a:srgbClr val="1B50FF"/>
              </a:solidFill>
              <a:latin typeface="Chivo" panose="00000500000000000000" pitchFamily="2" charset="0"/>
            </a:endParaRPr>
          </a:p>
        </p:txBody>
      </p:sp>
      <p:sp>
        <p:nvSpPr>
          <p:cNvPr id="3" name="Rectangle 2"/>
          <p:cNvSpPr/>
          <p:nvPr/>
        </p:nvSpPr>
        <p:spPr>
          <a:xfrm>
            <a:off x="2070341" y="1181818"/>
            <a:ext cx="6719976" cy="5509200"/>
          </a:xfrm>
          <a:prstGeom prst="rect">
            <a:avLst/>
          </a:prstGeom>
        </p:spPr>
        <p:txBody>
          <a:bodyPr wrap="square">
            <a:spAutoFit/>
          </a:bodyPr>
          <a:lstStyle/>
          <a:p>
            <a:pPr algn="just" fontAlgn="base"/>
            <a:r>
              <a:rPr lang="fr-BE" sz="1600" dirty="0" smtClean="0">
                <a:solidFill>
                  <a:srgbClr val="1B50FF"/>
                </a:solidFill>
                <a:latin typeface="Chivo" panose="00000500000000000000" pitchFamily="2" charset="0"/>
                <a:ea typeface="Arial Unicode MS"/>
              </a:rPr>
              <a:t>On peut </a:t>
            </a:r>
            <a:r>
              <a:rPr lang="fr-BE" sz="1600" dirty="0">
                <a:solidFill>
                  <a:srgbClr val="1B50FF"/>
                </a:solidFill>
                <a:latin typeface="Chivo" panose="00000500000000000000" pitchFamily="2" charset="0"/>
                <a:ea typeface="Arial Unicode MS"/>
              </a:rPr>
              <a:t>distinguer 4 grands types de communication :</a:t>
            </a:r>
            <a:endParaRPr lang="fr-FR" sz="1600" dirty="0">
              <a:solidFill>
                <a:srgbClr val="1B50FF"/>
              </a:solidFill>
              <a:latin typeface="Chivo" panose="00000500000000000000" pitchFamily="2" charset="0"/>
              <a:ea typeface="Arial Unicode MS"/>
            </a:endParaRPr>
          </a:p>
          <a:p>
            <a:pPr marL="285750" lvl="0" indent="-285750" algn="just" fontAlgn="base">
              <a:buFontTx/>
              <a:buChar char="-"/>
            </a:pPr>
            <a:r>
              <a:rPr lang="fr-BE" sz="1600" b="1" dirty="0" smtClean="0">
                <a:solidFill>
                  <a:srgbClr val="1B50FF"/>
                </a:solidFill>
                <a:latin typeface="Chivo" panose="00000500000000000000" pitchFamily="2" charset="0"/>
                <a:ea typeface="Arial Unicode MS"/>
              </a:rPr>
              <a:t>Tête </a:t>
            </a:r>
            <a:r>
              <a:rPr lang="fr-BE" sz="1600" b="1" dirty="0">
                <a:solidFill>
                  <a:srgbClr val="1B50FF"/>
                </a:solidFill>
                <a:latin typeface="Chivo" panose="00000500000000000000" pitchFamily="2" charset="0"/>
                <a:ea typeface="Arial Unicode MS"/>
              </a:rPr>
              <a:t>à tête</a:t>
            </a:r>
            <a:r>
              <a:rPr lang="fr-BE" sz="1600" dirty="0">
                <a:solidFill>
                  <a:srgbClr val="1B50FF"/>
                </a:solidFill>
                <a:latin typeface="Chivo" panose="00000500000000000000" pitchFamily="2" charset="0"/>
                <a:ea typeface="Arial Unicode MS"/>
              </a:rPr>
              <a:t> : d’intellect à intellect, par exemple entre deux scientifiques. Il y a un rapport de réciprocité, dans un cadre formel ou informel. Le rapport reste rationnel et technique, uniquement axé sur le monde des idées et des concepts ; il n’engage pas l’individu </a:t>
            </a:r>
            <a:r>
              <a:rPr lang="fr-BE" sz="1600" dirty="0" smtClean="0">
                <a:solidFill>
                  <a:srgbClr val="1B50FF"/>
                </a:solidFill>
                <a:latin typeface="Chivo" panose="00000500000000000000" pitchFamily="2" charset="0"/>
                <a:ea typeface="Arial Unicode MS"/>
              </a:rPr>
              <a:t>personnellement.</a:t>
            </a:r>
          </a:p>
          <a:p>
            <a:pPr marL="285750" lvl="0" indent="-285750" algn="just" fontAlgn="base">
              <a:buFontTx/>
              <a:buChar char="-"/>
            </a:pPr>
            <a:r>
              <a:rPr lang="fr-BE" sz="1600" b="1" dirty="0" smtClean="0">
                <a:solidFill>
                  <a:srgbClr val="1B50FF"/>
                </a:solidFill>
                <a:latin typeface="Chivo" panose="00000500000000000000" pitchFamily="2" charset="0"/>
                <a:ea typeface="Arial Unicode MS"/>
              </a:rPr>
              <a:t>Tête </a:t>
            </a:r>
            <a:r>
              <a:rPr lang="fr-BE" sz="1600" b="1" dirty="0">
                <a:solidFill>
                  <a:srgbClr val="1B50FF"/>
                </a:solidFill>
                <a:latin typeface="Chivo" panose="00000500000000000000" pitchFamily="2" charset="0"/>
                <a:ea typeface="Arial Unicode MS"/>
              </a:rPr>
              <a:t>à cœur</a:t>
            </a:r>
            <a:r>
              <a:rPr lang="fr-BE" sz="1600" dirty="0">
                <a:solidFill>
                  <a:srgbClr val="1B50FF"/>
                </a:solidFill>
                <a:latin typeface="Chivo" panose="00000500000000000000" pitchFamily="2" charset="0"/>
                <a:ea typeface="Arial Unicode MS"/>
              </a:rPr>
              <a:t> : on réfléchit pour aller stimuler la partie émotionnelle chez l’autre. On tente d’appliquer une logique conceptuelle à un sujet qui est en général très personnel pour l’autre, comme par exemple étudier la manière dont fonctionne la pensée, l’émotion de l’autre. </a:t>
            </a:r>
            <a:endParaRPr lang="fr-FR" sz="1600" dirty="0">
              <a:solidFill>
                <a:srgbClr val="1B50FF"/>
              </a:solidFill>
              <a:latin typeface="Chivo" panose="00000500000000000000" pitchFamily="2" charset="0"/>
              <a:ea typeface="Arial Unicode MS"/>
            </a:endParaRPr>
          </a:p>
          <a:p>
            <a:pPr marL="285750" lvl="0" indent="-285750" algn="just" fontAlgn="base">
              <a:buFontTx/>
              <a:buChar char="-"/>
            </a:pPr>
            <a:r>
              <a:rPr lang="fr-BE" sz="1600" b="1" dirty="0" smtClean="0">
                <a:solidFill>
                  <a:srgbClr val="1B50FF"/>
                </a:solidFill>
                <a:latin typeface="Chivo" panose="00000500000000000000" pitchFamily="2" charset="0"/>
                <a:ea typeface="Arial Unicode MS"/>
              </a:rPr>
              <a:t>Cœur </a:t>
            </a:r>
            <a:r>
              <a:rPr lang="fr-BE" sz="1600" b="1" dirty="0">
                <a:solidFill>
                  <a:srgbClr val="1B50FF"/>
                </a:solidFill>
                <a:latin typeface="Chivo" panose="00000500000000000000" pitchFamily="2" charset="0"/>
                <a:ea typeface="Arial Unicode MS"/>
              </a:rPr>
              <a:t>à tête</a:t>
            </a:r>
            <a:r>
              <a:rPr lang="fr-BE" sz="1600" dirty="0">
                <a:solidFill>
                  <a:srgbClr val="1B50FF"/>
                </a:solidFill>
                <a:latin typeface="Chivo" panose="00000500000000000000" pitchFamily="2" charset="0"/>
                <a:ea typeface="Arial Unicode MS"/>
              </a:rPr>
              <a:t> : une personne vient livrer un problème personnel à un interlocuteur qui va s’occuper de traiter l’information de manière rationnelle et conceptuelle, notamment dans une logique de résolution du problème. Ce peut être le cas du positionnement d’un psychologue, d’un accompagnant, d’un </a:t>
            </a:r>
            <a:r>
              <a:rPr lang="fr-BE" sz="1600" dirty="0" smtClean="0">
                <a:solidFill>
                  <a:srgbClr val="1B50FF"/>
                </a:solidFill>
                <a:latin typeface="Chivo" panose="00000500000000000000" pitchFamily="2" charset="0"/>
                <a:ea typeface="Arial Unicode MS"/>
              </a:rPr>
              <a:t>médecin.</a:t>
            </a:r>
            <a:endParaRPr lang="fr-FR" sz="1600" dirty="0">
              <a:solidFill>
                <a:srgbClr val="1B50FF"/>
              </a:solidFill>
              <a:latin typeface="Chivo" panose="00000500000000000000" pitchFamily="2" charset="0"/>
              <a:ea typeface="Arial Unicode MS"/>
            </a:endParaRPr>
          </a:p>
          <a:p>
            <a:pPr marL="285750" lvl="0" indent="-285750" algn="just" fontAlgn="base">
              <a:buFontTx/>
              <a:buChar char="-"/>
            </a:pPr>
            <a:r>
              <a:rPr lang="fr-BE" sz="1600" b="1" dirty="0" smtClean="0">
                <a:solidFill>
                  <a:srgbClr val="1B50FF"/>
                </a:solidFill>
                <a:latin typeface="Chivo" panose="00000500000000000000" pitchFamily="2" charset="0"/>
                <a:ea typeface="Arial Unicode MS"/>
              </a:rPr>
              <a:t>Cœur </a:t>
            </a:r>
            <a:r>
              <a:rPr lang="fr-BE" sz="1600" b="1" dirty="0">
                <a:solidFill>
                  <a:srgbClr val="1B50FF"/>
                </a:solidFill>
                <a:latin typeface="Chivo" panose="00000500000000000000" pitchFamily="2" charset="0"/>
                <a:ea typeface="Arial Unicode MS"/>
              </a:rPr>
              <a:t>à cœur</a:t>
            </a:r>
            <a:r>
              <a:rPr lang="fr-BE" sz="1600" dirty="0">
                <a:solidFill>
                  <a:srgbClr val="1B50FF"/>
                </a:solidFill>
                <a:latin typeface="Chivo" panose="00000500000000000000" pitchFamily="2" charset="0"/>
                <a:ea typeface="Arial Unicode MS"/>
              </a:rPr>
              <a:t> : On communique de manière emphatique,  d’émotions à émotions, la communication d’une part et d’autre n’est pas formelle. On vit une forme d’écoute et de compréhension profonde et instinctive qui anime les protagonistes et qui n’a pas d’objectif rationnel. C’est juste le flux, l’échange</a:t>
            </a:r>
            <a:r>
              <a:rPr lang="fr-BE" sz="1600" dirty="0" smtClean="0">
                <a:solidFill>
                  <a:srgbClr val="1B50FF"/>
                </a:solidFill>
                <a:latin typeface="Chivo" panose="00000500000000000000" pitchFamily="2" charset="0"/>
                <a:ea typeface="Arial Unicode MS"/>
              </a:rPr>
              <a:t>.</a:t>
            </a:r>
            <a:endParaRPr lang="fr-FR" sz="1600" dirty="0">
              <a:solidFill>
                <a:srgbClr val="1B50FF"/>
              </a:solidFill>
              <a:latin typeface="Chivo" panose="00000500000000000000" pitchFamily="2" charset="0"/>
              <a:ea typeface="Arial Unicode MS"/>
            </a:endParaRPr>
          </a:p>
        </p:txBody>
      </p:sp>
    </p:spTree>
    <p:extLst>
      <p:ext uri="{BB962C8B-B14F-4D97-AF65-F5344CB8AC3E}">
        <p14:creationId xmlns:p14="http://schemas.microsoft.com/office/powerpoint/2010/main" val="1842279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14</a:t>
            </a:fld>
            <a:endParaRPr lang="fr-FR"/>
          </a:p>
        </p:txBody>
      </p:sp>
      <p:sp>
        <p:nvSpPr>
          <p:cNvPr id="5" name="Ellipse 4"/>
          <p:cNvSpPr>
            <a:spLocks noChangeAspect="1"/>
          </p:cNvSpPr>
          <p:nvPr/>
        </p:nvSpPr>
        <p:spPr>
          <a:xfrm>
            <a:off x="361890" y="5618633"/>
            <a:ext cx="1102843" cy="110284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Concept</a:t>
            </a:r>
            <a:endParaRPr lang="fr-FR" sz="700" b="1" dirty="0">
              <a:solidFill>
                <a:srgbClr val="1B50FF"/>
              </a:solidFill>
              <a:latin typeface="Chivo" panose="00000500000000000000" pitchFamily="2" charset="0"/>
            </a:endParaRPr>
          </a:p>
        </p:txBody>
      </p:sp>
      <p:sp>
        <p:nvSpPr>
          <p:cNvPr id="3" name="Rectangle 2"/>
          <p:cNvSpPr/>
          <p:nvPr/>
        </p:nvSpPr>
        <p:spPr>
          <a:xfrm>
            <a:off x="2070341" y="1181818"/>
            <a:ext cx="6719976" cy="3785652"/>
          </a:xfrm>
          <a:prstGeom prst="rect">
            <a:avLst/>
          </a:prstGeom>
        </p:spPr>
        <p:txBody>
          <a:bodyPr wrap="square">
            <a:spAutoFit/>
          </a:bodyPr>
          <a:lstStyle/>
          <a:p>
            <a:pPr algn="just" fontAlgn="base"/>
            <a:r>
              <a:rPr lang="fr-BE" sz="1600" dirty="0" smtClean="0">
                <a:solidFill>
                  <a:srgbClr val="1B50FF"/>
                </a:solidFill>
                <a:latin typeface="Chivo" panose="00000500000000000000" pitchFamily="2" charset="0"/>
                <a:ea typeface="Arial Unicode MS"/>
              </a:rPr>
              <a:t>Le </a:t>
            </a:r>
            <a:r>
              <a:rPr lang="fr-BE" sz="1600" dirty="0">
                <a:solidFill>
                  <a:srgbClr val="1B50FF"/>
                </a:solidFill>
                <a:latin typeface="Chivo" panose="00000500000000000000" pitchFamily="2" charset="0"/>
                <a:ea typeface="Arial Unicode MS"/>
              </a:rPr>
              <a:t>type de communication « cœur à cœur » met en lumière la vulnérabilité, thème au cœur du projet CHANGE OF VIEW. Lorsque l’on partage soi-même quelque chose qui vient de notre intérieur, ou qu’on reçoit de l’autre la même chose, on accepte plus volontiers de se laisser traverser par sa propre vulnérabilité, de laisser l’autre ressentir son histoire, pas seulement intellectuellement, mais d’en éprouver certaines sensations, voire même de ressentir une forme d’expansion en soi.</a:t>
            </a:r>
            <a:endParaRPr lang="fr-FR" sz="1600" dirty="0">
              <a:solidFill>
                <a:srgbClr val="1B50FF"/>
              </a:solidFill>
              <a:latin typeface="Chivo" panose="00000500000000000000" pitchFamily="2" charset="0"/>
              <a:ea typeface="Arial Unicode MS"/>
            </a:endParaRPr>
          </a:p>
          <a:p>
            <a:pPr algn="just" fontAlgn="base"/>
            <a:endParaRPr lang="fr-FR" sz="1600" dirty="0">
              <a:solidFill>
                <a:srgbClr val="1B50FF"/>
              </a:solidFill>
              <a:latin typeface="Chivo" panose="00000500000000000000" pitchFamily="2" charset="0"/>
              <a:ea typeface="Arial Unicode MS"/>
            </a:endParaRPr>
          </a:p>
          <a:p>
            <a:pPr algn="just" fontAlgn="base"/>
            <a:r>
              <a:rPr lang="fr-BE" sz="1600" dirty="0">
                <a:solidFill>
                  <a:srgbClr val="1B50FF"/>
                </a:solidFill>
                <a:latin typeface="Chivo" panose="00000500000000000000" pitchFamily="2" charset="0"/>
                <a:ea typeface="Arial Unicode MS"/>
              </a:rPr>
              <a:t>La communication joue un rôle déterminant dans la manière de soutenir la personne accompagnée à conscientiser certains aspects de son existence, de son parcours, et de ce fait, l’aider à déclencher son pouvoir d’agir en créant un contexte favorable, tout en restant dans un espace d’</a:t>
            </a:r>
            <a:r>
              <a:rPr lang="fr-BE" sz="1600" b="1" dirty="0">
                <a:solidFill>
                  <a:srgbClr val="1B50FF"/>
                </a:solidFill>
                <a:latin typeface="Chivo" panose="00000500000000000000" pitchFamily="2" charset="0"/>
                <a:ea typeface="Arial Unicode MS"/>
              </a:rPr>
              <a:t>apprentissage mutuel</a:t>
            </a:r>
            <a:r>
              <a:rPr lang="fr-BE" sz="1600" dirty="0">
                <a:solidFill>
                  <a:srgbClr val="1B50FF"/>
                </a:solidFill>
                <a:latin typeface="Chivo" panose="00000500000000000000" pitchFamily="2" charset="0"/>
                <a:ea typeface="Arial Unicode MS"/>
              </a:rPr>
              <a:t>.</a:t>
            </a:r>
            <a:endParaRPr lang="fr-FR" sz="1600" dirty="0">
              <a:solidFill>
                <a:srgbClr val="1B50FF"/>
              </a:solidFill>
              <a:latin typeface="Chivo" panose="00000500000000000000" pitchFamily="2" charset="0"/>
              <a:ea typeface="Arial Unicode MS"/>
            </a:endParaRPr>
          </a:p>
          <a:p>
            <a:pPr fontAlgn="base"/>
            <a:endParaRPr lang="fr-FR" sz="1600" dirty="0">
              <a:solidFill>
                <a:srgbClr val="1B50FF"/>
              </a:solidFill>
              <a:latin typeface="Chivo" panose="00000500000000000000" pitchFamily="2" charset="0"/>
              <a:ea typeface="Arial Unicode MS"/>
            </a:endParaRPr>
          </a:p>
        </p:txBody>
      </p:sp>
    </p:spTree>
    <p:extLst>
      <p:ext uri="{BB962C8B-B14F-4D97-AF65-F5344CB8AC3E}">
        <p14:creationId xmlns:p14="http://schemas.microsoft.com/office/powerpoint/2010/main" val="1564484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15</a:t>
            </a:fld>
            <a:endParaRPr lang="fr-FR"/>
          </a:p>
        </p:txBody>
      </p:sp>
      <p:sp>
        <p:nvSpPr>
          <p:cNvPr id="7" name="Rectangle 6"/>
          <p:cNvSpPr/>
          <p:nvPr/>
        </p:nvSpPr>
        <p:spPr>
          <a:xfrm>
            <a:off x="2011680" y="1152823"/>
            <a:ext cx="6860720" cy="3046988"/>
          </a:xfrm>
          <a:prstGeom prst="rect">
            <a:avLst/>
          </a:prstGeom>
        </p:spPr>
        <p:txBody>
          <a:bodyPr wrap="square">
            <a:spAutoFit/>
          </a:bodyPr>
          <a:lstStyle/>
          <a:p>
            <a:pPr algn="just"/>
            <a:r>
              <a:rPr lang="fr-FR" b="1" dirty="0" smtClean="0">
                <a:solidFill>
                  <a:srgbClr val="4EFFB0"/>
                </a:solidFill>
                <a:latin typeface="Chivo" panose="00000500000000000000" pitchFamily="2" charset="0"/>
              </a:rPr>
              <a:t>Temps d’appropriation</a:t>
            </a:r>
            <a:endParaRPr lang="fr-FR" b="1" dirty="0">
              <a:solidFill>
                <a:srgbClr val="4EFFB0"/>
              </a:solidFill>
              <a:latin typeface="Chivo" panose="00000500000000000000" pitchFamily="2" charset="0"/>
            </a:endParaRPr>
          </a:p>
          <a:p>
            <a:pPr algn="just"/>
            <a:r>
              <a:rPr lang="fr-FR" sz="1600" dirty="0">
                <a:solidFill>
                  <a:srgbClr val="1B50FF"/>
                </a:solidFill>
                <a:latin typeface="Chivo" panose="00000500000000000000" pitchFamily="2" charset="0"/>
              </a:rPr>
              <a:t> </a:t>
            </a:r>
          </a:p>
          <a:p>
            <a:pPr algn="just"/>
            <a:r>
              <a:rPr lang="fr-BE" sz="1600" dirty="0" smtClean="0">
                <a:solidFill>
                  <a:srgbClr val="1B50FF"/>
                </a:solidFill>
                <a:latin typeface="Chivo"/>
                <a:cs typeface="Arial"/>
              </a:rPr>
              <a:t>À</a:t>
            </a:r>
            <a:r>
              <a:rPr lang="fr-BE" sz="1600" dirty="0" smtClean="0">
                <a:solidFill>
                  <a:srgbClr val="1B50FF"/>
                </a:solidFill>
                <a:latin typeface="Chivo" panose="00000500000000000000" pitchFamily="2" charset="0"/>
              </a:rPr>
              <a:t> </a:t>
            </a:r>
            <a:r>
              <a:rPr lang="fr-BE" sz="1600" dirty="0">
                <a:solidFill>
                  <a:srgbClr val="1B50FF"/>
                </a:solidFill>
                <a:latin typeface="Chivo" panose="00000500000000000000" pitchFamily="2" charset="0"/>
              </a:rPr>
              <a:t>présent, place aux exercices d’appropriation </a:t>
            </a:r>
            <a:r>
              <a:rPr lang="fr-BE" sz="1600" dirty="0" smtClean="0">
                <a:solidFill>
                  <a:srgbClr val="1B50FF"/>
                </a:solidFill>
                <a:latin typeface="Chivo" panose="00000500000000000000" pitchFamily="2" charset="0"/>
              </a:rPr>
              <a:t>!</a:t>
            </a:r>
          </a:p>
          <a:p>
            <a:pPr algn="just"/>
            <a:endParaRPr lang="fr-BE" sz="1600" dirty="0">
              <a:solidFill>
                <a:srgbClr val="1B50FF"/>
              </a:solidFill>
              <a:latin typeface="Chivo" panose="00000500000000000000" pitchFamily="2" charset="0"/>
            </a:endParaRPr>
          </a:p>
          <a:p>
            <a:pPr algn="just"/>
            <a:r>
              <a:rPr lang="fr-BE" sz="1600" dirty="0">
                <a:solidFill>
                  <a:srgbClr val="1B50FF"/>
                </a:solidFill>
                <a:latin typeface="Chivo" panose="00000500000000000000" pitchFamily="2" charset="0"/>
              </a:rPr>
              <a:t>Chaque exercice contient une première </a:t>
            </a:r>
            <a:r>
              <a:rPr lang="fr-BE" sz="1600" dirty="0" smtClean="0">
                <a:solidFill>
                  <a:srgbClr val="1B50FF"/>
                </a:solidFill>
                <a:latin typeface="Chivo" panose="00000500000000000000" pitchFamily="2" charset="0"/>
              </a:rPr>
              <a:t>diapositive </a:t>
            </a:r>
            <a:r>
              <a:rPr lang="fr-BE" sz="1600" dirty="0">
                <a:solidFill>
                  <a:srgbClr val="1B50FF"/>
                </a:solidFill>
                <a:latin typeface="Chivo" panose="00000500000000000000" pitchFamily="2" charset="0"/>
              </a:rPr>
              <a:t>avec la consigne et l’énoncé, et </a:t>
            </a:r>
            <a:r>
              <a:rPr lang="fr-BE" sz="1600" dirty="0" smtClean="0">
                <a:solidFill>
                  <a:srgbClr val="1B50FF"/>
                </a:solidFill>
                <a:latin typeface="Chivo" panose="00000500000000000000" pitchFamily="2" charset="0"/>
              </a:rPr>
              <a:t>une </a:t>
            </a:r>
            <a:r>
              <a:rPr lang="fr-BE" sz="1600" dirty="0">
                <a:solidFill>
                  <a:srgbClr val="1B50FF"/>
                </a:solidFill>
                <a:latin typeface="Chivo" panose="00000500000000000000" pitchFamily="2" charset="0"/>
              </a:rPr>
              <a:t>deuxième </a:t>
            </a:r>
            <a:r>
              <a:rPr lang="fr-BE" sz="1600" dirty="0" smtClean="0">
                <a:solidFill>
                  <a:srgbClr val="1B50FF"/>
                </a:solidFill>
                <a:latin typeface="Chivo" panose="00000500000000000000" pitchFamily="2" charset="0"/>
              </a:rPr>
              <a:t>diapositive </a:t>
            </a:r>
            <a:r>
              <a:rPr lang="fr-BE" sz="1600" dirty="0">
                <a:solidFill>
                  <a:srgbClr val="1B50FF"/>
                </a:solidFill>
                <a:latin typeface="Chivo" panose="00000500000000000000" pitchFamily="2" charset="0"/>
              </a:rPr>
              <a:t>avec </a:t>
            </a:r>
            <a:r>
              <a:rPr lang="fr-BE" sz="1600" dirty="0" smtClean="0">
                <a:solidFill>
                  <a:srgbClr val="1B50FF"/>
                </a:solidFill>
                <a:latin typeface="Chivo" panose="00000500000000000000" pitchFamily="2" charset="0"/>
              </a:rPr>
              <a:t>les réponses expliquées.</a:t>
            </a:r>
          </a:p>
          <a:p>
            <a:pPr algn="just"/>
            <a:endParaRPr lang="fr-BE" sz="1600" dirty="0" smtClean="0">
              <a:solidFill>
                <a:srgbClr val="1B50FF"/>
              </a:solidFill>
              <a:latin typeface="Chivo" panose="00000500000000000000" pitchFamily="2" charset="0"/>
            </a:endParaRPr>
          </a:p>
          <a:p>
            <a:pPr algn="just"/>
            <a:r>
              <a:rPr lang="fr-BE" sz="1600" b="1" dirty="0" smtClean="0">
                <a:solidFill>
                  <a:srgbClr val="1B50FF"/>
                </a:solidFill>
                <a:latin typeface="Chivo" panose="00000500000000000000" pitchFamily="2" charset="0"/>
              </a:rPr>
              <a:t>Conseils : </a:t>
            </a:r>
            <a:r>
              <a:rPr lang="fr-BE" sz="1600" dirty="0" smtClean="0">
                <a:solidFill>
                  <a:srgbClr val="1B50FF"/>
                </a:solidFill>
                <a:latin typeface="Chivo" panose="00000500000000000000" pitchFamily="2" charset="0"/>
              </a:rPr>
              <a:t>Pour chaque exercice, avant </a:t>
            </a:r>
            <a:r>
              <a:rPr lang="fr-BE" sz="1600" dirty="0">
                <a:solidFill>
                  <a:srgbClr val="1B50FF"/>
                </a:solidFill>
                <a:latin typeface="Chivo" panose="00000500000000000000" pitchFamily="2" charset="0"/>
              </a:rPr>
              <a:t>de passer à la deuxième </a:t>
            </a:r>
            <a:r>
              <a:rPr lang="fr-BE" sz="1600" dirty="0" smtClean="0">
                <a:solidFill>
                  <a:srgbClr val="1B50FF"/>
                </a:solidFill>
                <a:latin typeface="Chivo" panose="00000500000000000000" pitchFamily="2" charset="0"/>
              </a:rPr>
              <a:t>diapositive, </a:t>
            </a:r>
            <a:r>
              <a:rPr lang="fr-BE" sz="1600" dirty="0">
                <a:solidFill>
                  <a:srgbClr val="1B50FF"/>
                </a:solidFill>
                <a:latin typeface="Chivo" panose="00000500000000000000" pitchFamily="2" charset="0"/>
              </a:rPr>
              <a:t>notez d’abord  votre réponse dans votre Carnet </a:t>
            </a:r>
            <a:r>
              <a:rPr lang="fr-BE" sz="1600" dirty="0" smtClean="0">
                <a:solidFill>
                  <a:srgbClr val="1B50FF"/>
                </a:solidFill>
                <a:latin typeface="Chivo" panose="00000500000000000000" pitchFamily="2" charset="0"/>
              </a:rPr>
              <a:t>CHANGE OF VIEW, pour éviter de voir les réponses trop tôt. Aussi, assurez-vous de visionner la présentation au mode « Diaporama ».</a:t>
            </a:r>
            <a:endParaRPr lang="fr-BE" sz="1600" dirty="0">
              <a:solidFill>
                <a:srgbClr val="1B50FF"/>
              </a:solidFill>
              <a:latin typeface="Chivo" panose="00000500000000000000" pitchFamily="2" charset="0"/>
            </a:endParaRPr>
          </a:p>
          <a:p>
            <a:endParaRPr lang="fr-FR" sz="1400" dirty="0">
              <a:solidFill>
                <a:srgbClr val="1B50FF"/>
              </a:solidFill>
              <a:latin typeface="Chivo" panose="00000500000000000000" pitchFamily="2" charset="0"/>
            </a:endParaRPr>
          </a:p>
        </p:txBody>
      </p:sp>
      <p:sp>
        <p:nvSpPr>
          <p:cNvPr id="8" name="Ellipse 7"/>
          <p:cNvSpPr>
            <a:spLocks noChangeAspect="1"/>
          </p:cNvSpPr>
          <p:nvPr/>
        </p:nvSpPr>
        <p:spPr>
          <a:xfrm>
            <a:off x="361890" y="5618633"/>
            <a:ext cx="1102843" cy="110284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Appropriation</a:t>
            </a:r>
            <a:endParaRPr lang="fr-FR" sz="700" b="1" dirty="0">
              <a:solidFill>
                <a:srgbClr val="1B50FF"/>
              </a:solidFill>
              <a:latin typeface="Chivo" panose="00000500000000000000" pitchFamily="2" charset="0"/>
            </a:endParaRPr>
          </a:p>
        </p:txBody>
      </p:sp>
    </p:spTree>
    <p:extLst>
      <p:ext uri="{BB962C8B-B14F-4D97-AF65-F5344CB8AC3E}">
        <p14:creationId xmlns:p14="http://schemas.microsoft.com/office/powerpoint/2010/main" val="2981876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up)">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fade">
                                      <p:cBhvr>
                                        <p:cTn id="17" dur="500"/>
                                        <p:tgtEl>
                                          <p:spTgt spid="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6" end="6"/>
                                            </p:txEl>
                                          </p:spTgt>
                                        </p:tgtEl>
                                        <p:attrNameLst>
                                          <p:attrName>style.visibility</p:attrName>
                                        </p:attrNameLst>
                                      </p:cBhvr>
                                      <p:to>
                                        <p:strVal val="visible"/>
                                      </p:to>
                                    </p:set>
                                    <p:animEffect transition="in" filter="fade">
                                      <p:cBhvr>
                                        <p:cTn id="22"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16</a:t>
            </a:fld>
            <a:endParaRPr lang="fr-FR"/>
          </a:p>
        </p:txBody>
      </p:sp>
      <p:sp>
        <p:nvSpPr>
          <p:cNvPr id="7" name="Ellipse 6"/>
          <p:cNvSpPr>
            <a:spLocks noChangeAspect="1"/>
          </p:cNvSpPr>
          <p:nvPr/>
        </p:nvSpPr>
        <p:spPr>
          <a:xfrm>
            <a:off x="361890" y="5618633"/>
            <a:ext cx="1102843" cy="110284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Appropriation</a:t>
            </a:r>
            <a:endParaRPr lang="fr-FR" sz="700" b="1" dirty="0">
              <a:solidFill>
                <a:srgbClr val="1B50FF"/>
              </a:solidFill>
              <a:latin typeface="Chivo" panose="00000500000000000000" pitchFamily="2" charset="0"/>
            </a:endParaRPr>
          </a:p>
        </p:txBody>
      </p:sp>
      <p:sp>
        <p:nvSpPr>
          <p:cNvPr id="3" name="Rectangle 2"/>
          <p:cNvSpPr/>
          <p:nvPr/>
        </p:nvSpPr>
        <p:spPr>
          <a:xfrm>
            <a:off x="2053085" y="1168577"/>
            <a:ext cx="6666371" cy="3816429"/>
          </a:xfrm>
          <a:prstGeom prst="rect">
            <a:avLst/>
          </a:prstGeom>
        </p:spPr>
        <p:txBody>
          <a:bodyPr wrap="square">
            <a:spAutoFit/>
          </a:bodyPr>
          <a:lstStyle/>
          <a:p>
            <a:pPr algn="just"/>
            <a:r>
              <a:rPr lang="fr-FR" b="1" dirty="0" smtClean="0">
                <a:solidFill>
                  <a:srgbClr val="4EFFB0"/>
                </a:solidFill>
                <a:latin typeface="Chivo" panose="00000500000000000000" pitchFamily="2" charset="0"/>
              </a:rPr>
              <a:t>1</a:t>
            </a:r>
            <a:r>
              <a:rPr lang="fr-FR" b="1" dirty="0">
                <a:solidFill>
                  <a:srgbClr val="4EFFB0"/>
                </a:solidFill>
                <a:latin typeface="Chivo" panose="00000500000000000000" pitchFamily="2" charset="0"/>
              </a:rPr>
              <a:t>. </a:t>
            </a:r>
            <a:r>
              <a:rPr lang="fr-FR" b="1" dirty="0" smtClean="0">
                <a:solidFill>
                  <a:srgbClr val="4EFFB0"/>
                </a:solidFill>
                <a:latin typeface="Chivo" panose="00000500000000000000" pitchFamily="2" charset="0"/>
              </a:rPr>
              <a:t>Exercice sur le critère 1</a:t>
            </a:r>
            <a:endParaRPr lang="fr-FR" sz="1600" dirty="0">
              <a:solidFill>
                <a:srgbClr val="1B50FF"/>
              </a:solidFill>
              <a:latin typeface="Chivo" panose="00000500000000000000" pitchFamily="2" charset="0"/>
            </a:endParaRPr>
          </a:p>
          <a:p>
            <a:pPr algn="just"/>
            <a:endParaRPr lang="fr-FR" sz="1600" b="1" dirty="0" smtClean="0">
              <a:solidFill>
                <a:srgbClr val="1B50FF"/>
              </a:solidFill>
              <a:latin typeface="Chivo" panose="00000500000000000000" pitchFamily="2" charset="0"/>
            </a:endParaRPr>
          </a:p>
          <a:p>
            <a:pPr algn="just" fontAlgn="base"/>
            <a:r>
              <a:rPr lang="fr-FR" sz="1600" b="1" dirty="0" smtClean="0">
                <a:solidFill>
                  <a:srgbClr val="1B50FF"/>
                </a:solidFill>
                <a:latin typeface="Chivo" panose="00000500000000000000" pitchFamily="2" charset="0"/>
              </a:rPr>
              <a:t>Consigne</a:t>
            </a:r>
            <a:r>
              <a:rPr lang="fr-FR" sz="1600" dirty="0">
                <a:solidFill>
                  <a:srgbClr val="1B50FF"/>
                </a:solidFill>
                <a:latin typeface="Chivo" panose="00000500000000000000" pitchFamily="2" charset="0"/>
              </a:rPr>
              <a:t> : Parmi les affirmations proposées, choisissez celles qui sont vraies et celles qui sont fausses.</a:t>
            </a:r>
          </a:p>
          <a:p>
            <a:pPr algn="just" fontAlgn="base"/>
            <a:endParaRPr lang="fr-FR" sz="1600" dirty="0">
              <a:solidFill>
                <a:srgbClr val="1B50FF"/>
              </a:solidFill>
              <a:latin typeface="Chivo" panose="00000500000000000000" pitchFamily="2" charset="0"/>
            </a:endParaRPr>
          </a:p>
          <a:p>
            <a:pPr algn="just" fontAlgn="base"/>
            <a:r>
              <a:rPr lang="fr-FR" sz="1600" dirty="0">
                <a:solidFill>
                  <a:srgbClr val="1B50FF"/>
                </a:solidFill>
                <a:latin typeface="Chivo" panose="00000500000000000000" pitchFamily="2" charset="0"/>
              </a:rPr>
              <a:t>L’acceptation, c’est </a:t>
            </a:r>
            <a:r>
              <a:rPr lang="fr-FR" sz="1600" dirty="0" smtClean="0">
                <a:solidFill>
                  <a:srgbClr val="1B50FF"/>
                </a:solidFill>
                <a:latin typeface="Chivo" panose="00000500000000000000" pitchFamily="2" charset="0"/>
              </a:rPr>
              <a:t>:</a:t>
            </a:r>
          </a:p>
          <a:p>
            <a:pPr algn="just" fontAlgn="base"/>
            <a:endParaRPr lang="fr-FR" sz="1600" dirty="0">
              <a:solidFill>
                <a:srgbClr val="1B50FF"/>
              </a:solidFill>
              <a:latin typeface="Chivo" panose="00000500000000000000" pitchFamily="2" charset="0"/>
            </a:endParaRPr>
          </a:p>
          <a:p>
            <a:pPr algn="just" fontAlgn="base"/>
            <a:r>
              <a:rPr lang="fr-FR" sz="1600" dirty="0">
                <a:solidFill>
                  <a:srgbClr val="1B50FF"/>
                </a:solidFill>
                <a:latin typeface="Chivo" panose="00000500000000000000" pitchFamily="2" charset="0"/>
              </a:rPr>
              <a:t>1. Être d’accord ou pas d’accord avec une situation </a:t>
            </a:r>
          </a:p>
          <a:p>
            <a:pPr algn="just" fontAlgn="base"/>
            <a:r>
              <a:rPr lang="fr-FR" sz="1600" dirty="0">
                <a:solidFill>
                  <a:srgbClr val="1B50FF"/>
                </a:solidFill>
                <a:latin typeface="Chivo" panose="00000500000000000000" pitchFamily="2" charset="0"/>
              </a:rPr>
              <a:t>2. Ne pas avoir un positionnement moral par rapport à la situation </a:t>
            </a:r>
          </a:p>
          <a:p>
            <a:pPr algn="just" fontAlgn="base"/>
            <a:r>
              <a:rPr lang="fr-FR" sz="1600" dirty="0">
                <a:solidFill>
                  <a:srgbClr val="1B50FF"/>
                </a:solidFill>
                <a:latin typeface="Chivo" panose="00000500000000000000" pitchFamily="2" charset="0"/>
              </a:rPr>
              <a:t>3. La soumission </a:t>
            </a:r>
          </a:p>
          <a:p>
            <a:pPr algn="just" fontAlgn="base"/>
            <a:r>
              <a:rPr lang="fr-FR" sz="1600" dirty="0">
                <a:solidFill>
                  <a:srgbClr val="1B50FF"/>
                </a:solidFill>
                <a:latin typeface="Chivo" panose="00000500000000000000" pitchFamily="2" charset="0"/>
              </a:rPr>
              <a:t>4. Le fait de prendre la responsabilité </a:t>
            </a:r>
          </a:p>
          <a:p>
            <a:pPr algn="just" fontAlgn="base"/>
            <a:r>
              <a:rPr lang="fr-FR" sz="1600" dirty="0">
                <a:solidFill>
                  <a:srgbClr val="1B50FF"/>
                </a:solidFill>
                <a:latin typeface="Chivo" panose="00000500000000000000" pitchFamily="2" charset="0"/>
              </a:rPr>
              <a:t>5. La position qui permet l’action consciente.</a:t>
            </a:r>
          </a:p>
          <a:p>
            <a:pPr algn="just"/>
            <a:endParaRPr lang="fr-FR" sz="1600" dirty="0">
              <a:solidFill>
                <a:srgbClr val="1B50FF"/>
              </a:solidFill>
              <a:latin typeface="Chivo" panose="00000500000000000000" pitchFamily="2" charset="0"/>
            </a:endParaRPr>
          </a:p>
          <a:p>
            <a:pPr algn="just"/>
            <a:endParaRPr lang="fr-FR" sz="1600" dirty="0">
              <a:solidFill>
                <a:srgbClr val="1B50FF"/>
              </a:solidFill>
              <a:latin typeface="Chivo" panose="00000500000000000000" pitchFamily="2" charset="0"/>
            </a:endParaRPr>
          </a:p>
          <a:p>
            <a:pPr algn="just"/>
            <a:endParaRPr lang="fr-FR" sz="1600" dirty="0">
              <a:solidFill>
                <a:srgbClr val="1B50FF"/>
              </a:solidFill>
              <a:latin typeface="Chivo" panose="00000500000000000000" pitchFamily="2" charset="0"/>
            </a:endParaRPr>
          </a:p>
        </p:txBody>
      </p:sp>
    </p:spTree>
    <p:extLst>
      <p:ext uri="{BB962C8B-B14F-4D97-AF65-F5344CB8AC3E}">
        <p14:creationId xmlns:p14="http://schemas.microsoft.com/office/powerpoint/2010/main" val="980345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fade">
                                      <p:cBhvr>
                                        <p:cTn id="37" dur="500"/>
                                        <p:tgtEl>
                                          <p:spTgt spid="3">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17</a:t>
            </a:fld>
            <a:endParaRPr lang="fr-FR"/>
          </a:p>
        </p:txBody>
      </p:sp>
      <p:sp>
        <p:nvSpPr>
          <p:cNvPr id="7" name="Ellipse 6"/>
          <p:cNvSpPr>
            <a:spLocks noChangeAspect="1"/>
          </p:cNvSpPr>
          <p:nvPr/>
        </p:nvSpPr>
        <p:spPr>
          <a:xfrm>
            <a:off x="361890" y="5618633"/>
            <a:ext cx="1102843" cy="110284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Appropriation</a:t>
            </a:r>
            <a:endParaRPr lang="fr-FR" sz="700" b="1" dirty="0">
              <a:solidFill>
                <a:srgbClr val="1B50FF"/>
              </a:solidFill>
              <a:latin typeface="Chivo" panose="00000500000000000000" pitchFamily="2" charset="0"/>
            </a:endParaRPr>
          </a:p>
        </p:txBody>
      </p:sp>
      <p:sp>
        <p:nvSpPr>
          <p:cNvPr id="3" name="Rectangle 2"/>
          <p:cNvSpPr/>
          <p:nvPr/>
        </p:nvSpPr>
        <p:spPr>
          <a:xfrm>
            <a:off x="2053086" y="1168577"/>
            <a:ext cx="6659840" cy="5293757"/>
          </a:xfrm>
          <a:prstGeom prst="rect">
            <a:avLst/>
          </a:prstGeom>
        </p:spPr>
        <p:txBody>
          <a:bodyPr wrap="square">
            <a:spAutoFit/>
          </a:bodyPr>
          <a:lstStyle/>
          <a:p>
            <a:pPr algn="just"/>
            <a:r>
              <a:rPr lang="fr-FR" sz="1600" b="1" dirty="0" smtClean="0">
                <a:solidFill>
                  <a:srgbClr val="1B50FF"/>
                </a:solidFill>
                <a:latin typeface="Chivo" panose="00000500000000000000" pitchFamily="2" charset="0"/>
              </a:rPr>
              <a:t>Corrigé</a:t>
            </a:r>
            <a:r>
              <a:rPr lang="fr-FR" sz="1600" dirty="0">
                <a:solidFill>
                  <a:srgbClr val="1B50FF"/>
                </a:solidFill>
                <a:latin typeface="Chivo" panose="00000500000000000000" pitchFamily="2" charset="0"/>
              </a:rPr>
              <a:t> </a:t>
            </a:r>
            <a:r>
              <a:rPr lang="fr-FR" sz="1600" dirty="0" smtClean="0">
                <a:solidFill>
                  <a:srgbClr val="1B50FF"/>
                </a:solidFill>
                <a:latin typeface="Chivo" panose="00000500000000000000" pitchFamily="2" charset="0"/>
              </a:rPr>
              <a:t>: </a:t>
            </a:r>
          </a:p>
          <a:p>
            <a:pPr algn="just" fontAlgn="base"/>
            <a:r>
              <a:rPr lang="fr-FR" sz="1600" dirty="0">
                <a:solidFill>
                  <a:srgbClr val="1B50FF"/>
                </a:solidFill>
                <a:latin typeface="Chivo" panose="00000500000000000000" pitchFamily="2" charset="0"/>
              </a:rPr>
              <a:t>1. Être d’accord ou pas d’accord avec une situation </a:t>
            </a:r>
          </a:p>
          <a:p>
            <a:pPr algn="just" fontAlgn="base"/>
            <a:r>
              <a:rPr lang="fr-FR" sz="1600" dirty="0">
                <a:solidFill>
                  <a:srgbClr val="1B50FF"/>
                </a:solidFill>
                <a:latin typeface="Chivo" panose="00000500000000000000" pitchFamily="2" charset="0"/>
              </a:rPr>
              <a:t>2. Ne pas avoir un positionnement moral par rapport à la situation </a:t>
            </a:r>
          </a:p>
          <a:p>
            <a:pPr algn="just" fontAlgn="base"/>
            <a:r>
              <a:rPr lang="fr-FR" sz="1600" dirty="0">
                <a:solidFill>
                  <a:srgbClr val="1B50FF"/>
                </a:solidFill>
                <a:latin typeface="Chivo" panose="00000500000000000000" pitchFamily="2" charset="0"/>
              </a:rPr>
              <a:t>3. La soumission </a:t>
            </a:r>
          </a:p>
          <a:p>
            <a:pPr algn="just" fontAlgn="base"/>
            <a:r>
              <a:rPr lang="fr-FR" sz="1600" dirty="0">
                <a:solidFill>
                  <a:srgbClr val="1B50FF"/>
                </a:solidFill>
                <a:latin typeface="Chivo" panose="00000500000000000000" pitchFamily="2" charset="0"/>
              </a:rPr>
              <a:t>4. Le fait de prendre la responsabilité </a:t>
            </a:r>
          </a:p>
          <a:p>
            <a:pPr algn="just" fontAlgn="base"/>
            <a:r>
              <a:rPr lang="fr-FR" sz="1600" dirty="0">
                <a:solidFill>
                  <a:srgbClr val="1B50FF"/>
                </a:solidFill>
                <a:latin typeface="Chivo" panose="00000500000000000000" pitchFamily="2" charset="0"/>
              </a:rPr>
              <a:t>5. La position qui permet l’action consciente.</a:t>
            </a:r>
          </a:p>
          <a:p>
            <a:pPr algn="just"/>
            <a:endParaRPr lang="fr-FR" sz="1600" dirty="0">
              <a:solidFill>
                <a:srgbClr val="1B50FF"/>
              </a:solidFill>
              <a:latin typeface="Chivo" panose="00000500000000000000" pitchFamily="2" charset="0"/>
            </a:endParaRPr>
          </a:p>
          <a:p>
            <a:pPr algn="just" fontAlgn="base"/>
            <a:r>
              <a:rPr lang="fr-FR" sz="1600" b="1" dirty="0" smtClean="0">
                <a:solidFill>
                  <a:srgbClr val="1B50FF"/>
                </a:solidFill>
                <a:latin typeface="Chivo" panose="00000500000000000000" pitchFamily="2" charset="0"/>
              </a:rPr>
              <a:t>1 </a:t>
            </a:r>
            <a:r>
              <a:rPr lang="fr-FR" sz="1600" b="1" dirty="0">
                <a:solidFill>
                  <a:srgbClr val="1B50FF"/>
                </a:solidFill>
                <a:latin typeface="Chivo" panose="00000500000000000000" pitchFamily="2" charset="0"/>
              </a:rPr>
              <a:t>= F / 2 = V / 3 = F / 4 = V / 5 = V</a:t>
            </a:r>
          </a:p>
          <a:p>
            <a:pPr algn="just" fontAlgn="base"/>
            <a:endParaRPr lang="fr-FR" sz="1600" dirty="0">
              <a:solidFill>
                <a:srgbClr val="1B50FF"/>
              </a:solidFill>
              <a:latin typeface="Chivo" panose="00000500000000000000" pitchFamily="2" charset="0"/>
            </a:endParaRPr>
          </a:p>
          <a:p>
            <a:pPr algn="just" fontAlgn="base"/>
            <a:r>
              <a:rPr lang="fr-FR" sz="1600" b="1" dirty="0" smtClean="0">
                <a:solidFill>
                  <a:srgbClr val="1B50FF"/>
                </a:solidFill>
                <a:latin typeface="Chivo" panose="00000500000000000000" pitchFamily="2" charset="0"/>
              </a:rPr>
              <a:t>Feedback : </a:t>
            </a:r>
            <a:r>
              <a:rPr lang="fr-FR" sz="1600" dirty="0">
                <a:solidFill>
                  <a:srgbClr val="1B50FF"/>
                </a:solidFill>
                <a:latin typeface="Chivo" panose="00000500000000000000" pitchFamily="2" charset="0"/>
              </a:rPr>
              <a:t>L’acceptation, c’est la reconnaissance de la réalité, sans positionnement moral. C’est tout simplement un constat, un état des lieux qui nous permet d’admettre la situation telle qu’elle est, et se faisant, de se permettre d’en comprendre les tenants et les aboutissants.</a:t>
            </a:r>
          </a:p>
          <a:p>
            <a:pPr algn="just" fontAlgn="base"/>
            <a:r>
              <a:rPr lang="fr-FR" sz="1600" dirty="0">
                <a:solidFill>
                  <a:srgbClr val="1B50FF"/>
                </a:solidFill>
                <a:latin typeface="Chivo" panose="00000500000000000000" pitchFamily="2" charset="0"/>
              </a:rPr>
              <a:t>L’acceptation est une position de force et non de soumission. C’est l’élément déterminant de la prise de responsabilité sereine et consciente, et non subie. Ou plutôt, plus confiante, car elle introduit de manière consciente la notion de choix (lucide, apaisé), élément central d’une démarche de responsabilisation.</a:t>
            </a:r>
          </a:p>
          <a:p>
            <a:endParaRPr lang="fr-FR" sz="1600" dirty="0">
              <a:solidFill>
                <a:srgbClr val="1B50FF"/>
              </a:solidFill>
              <a:latin typeface="Chivo" panose="00000500000000000000" pitchFamily="2" charset="0"/>
            </a:endParaRPr>
          </a:p>
          <a:p>
            <a:r>
              <a:rPr lang="fr-FR" dirty="0">
                <a:solidFill>
                  <a:srgbClr val="1B50FF"/>
                </a:solidFill>
                <a:latin typeface="Chivo" panose="00000500000000000000" pitchFamily="2" charset="0"/>
              </a:rPr>
              <a:t> </a:t>
            </a:r>
          </a:p>
        </p:txBody>
      </p:sp>
    </p:spTree>
    <p:extLst>
      <p:ext uri="{BB962C8B-B14F-4D97-AF65-F5344CB8AC3E}">
        <p14:creationId xmlns:p14="http://schemas.microsoft.com/office/powerpoint/2010/main" val="3962865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mph" presetSubtype="0" fill="hold" nodeType="clickEffect">
                                  <p:stCondLst>
                                    <p:cond delay="0"/>
                                  </p:stCondLst>
                                  <p:childTnLst>
                                    <p:animClr clrSpc="hsl" dir="cw">
                                      <p:cBhvr override="childStyle">
                                        <p:cTn id="6" dur="500" fill="hold"/>
                                        <p:tgtEl>
                                          <p:spTgt spid="3">
                                            <p:txEl>
                                              <p:pRg st="1" end="1"/>
                                            </p:txEl>
                                          </p:spTgt>
                                        </p:tgtEl>
                                        <p:attrNameLst>
                                          <p:attrName>style.color</p:attrName>
                                        </p:attrNameLst>
                                      </p:cBhvr>
                                      <p:by>
                                        <p:hsl h="0" s="12549" l="25098"/>
                                      </p:by>
                                    </p:animClr>
                                    <p:animClr clrSpc="hsl" dir="cw">
                                      <p:cBhvr>
                                        <p:cTn id="7" dur="500" fill="hold"/>
                                        <p:tgtEl>
                                          <p:spTgt spid="3">
                                            <p:txEl>
                                              <p:pRg st="1" end="1"/>
                                            </p:txEl>
                                          </p:spTgt>
                                        </p:tgtEl>
                                        <p:attrNameLst>
                                          <p:attrName>fillcolor</p:attrName>
                                        </p:attrNameLst>
                                      </p:cBhvr>
                                      <p:by>
                                        <p:hsl h="0" s="12549" l="25098"/>
                                      </p:by>
                                    </p:animClr>
                                    <p:animClr clrSpc="hsl" dir="cw">
                                      <p:cBhvr>
                                        <p:cTn id="8" dur="500" fill="hold"/>
                                        <p:tgtEl>
                                          <p:spTgt spid="3">
                                            <p:txEl>
                                              <p:pRg st="1" end="1"/>
                                            </p:txEl>
                                          </p:spTgt>
                                        </p:tgtEl>
                                        <p:attrNameLst>
                                          <p:attrName>stroke.color</p:attrName>
                                        </p:attrNameLst>
                                      </p:cBhvr>
                                      <p:by>
                                        <p:hsl h="0" s="12549" l="25098"/>
                                      </p:by>
                                    </p:animClr>
                                    <p:set>
                                      <p:cBhvr>
                                        <p:cTn id="9" dur="500" fill="hold"/>
                                        <p:tgtEl>
                                          <p:spTgt spid="3">
                                            <p:txEl>
                                              <p:pRg st="1" end="1"/>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5" presetClass="emph" presetSubtype="0" nodeType="clickEffect">
                                  <p:stCondLst>
                                    <p:cond delay="0"/>
                                  </p:stCondLst>
                                  <p:iterate type="lt">
                                    <p:tmAbs val="25"/>
                                  </p:iterate>
                                  <p:childTnLst>
                                    <p:set>
                                      <p:cBhvr override="childStyle">
                                        <p:cTn id="13" dur="indefinite"/>
                                        <p:tgtEl>
                                          <p:spTgt spid="3">
                                            <p:txEl>
                                              <p:pRg st="2" end="2"/>
                                            </p:txEl>
                                          </p:spTgt>
                                        </p:tgtEl>
                                        <p:attrNameLst>
                                          <p:attrName>style.fontWeight</p:attrName>
                                        </p:attrNameLst>
                                      </p:cBhvr>
                                      <p:to>
                                        <p:strVal val="bold"/>
                                      </p:to>
                                    </p:set>
                                  </p:childTnLst>
                                </p:cTn>
                              </p:par>
                            </p:childTnLst>
                          </p:cTn>
                        </p:par>
                      </p:childTnLst>
                    </p:cTn>
                  </p:par>
                  <p:par>
                    <p:cTn id="14" fill="hold">
                      <p:stCondLst>
                        <p:cond delay="indefinite"/>
                      </p:stCondLst>
                      <p:childTnLst>
                        <p:par>
                          <p:cTn id="15" fill="hold">
                            <p:stCondLst>
                              <p:cond delay="0"/>
                            </p:stCondLst>
                            <p:childTnLst>
                              <p:par>
                                <p:cTn id="16" presetID="30" presetClass="emph" presetSubtype="0" fill="hold" nodeType="clickEffect">
                                  <p:stCondLst>
                                    <p:cond delay="0"/>
                                  </p:stCondLst>
                                  <p:childTnLst>
                                    <p:animClr clrSpc="hsl" dir="cw">
                                      <p:cBhvr override="childStyle">
                                        <p:cTn id="17" dur="500" fill="hold"/>
                                        <p:tgtEl>
                                          <p:spTgt spid="3">
                                            <p:txEl>
                                              <p:pRg st="3" end="3"/>
                                            </p:txEl>
                                          </p:spTgt>
                                        </p:tgtEl>
                                        <p:attrNameLst>
                                          <p:attrName>style.color</p:attrName>
                                        </p:attrNameLst>
                                      </p:cBhvr>
                                      <p:by>
                                        <p:hsl h="0" s="12549" l="25098"/>
                                      </p:by>
                                    </p:animClr>
                                    <p:animClr clrSpc="hsl" dir="cw">
                                      <p:cBhvr>
                                        <p:cTn id="18" dur="500" fill="hold"/>
                                        <p:tgtEl>
                                          <p:spTgt spid="3">
                                            <p:txEl>
                                              <p:pRg st="3" end="3"/>
                                            </p:txEl>
                                          </p:spTgt>
                                        </p:tgtEl>
                                        <p:attrNameLst>
                                          <p:attrName>fillcolor</p:attrName>
                                        </p:attrNameLst>
                                      </p:cBhvr>
                                      <p:by>
                                        <p:hsl h="0" s="12549" l="25098"/>
                                      </p:by>
                                    </p:animClr>
                                    <p:animClr clrSpc="hsl" dir="cw">
                                      <p:cBhvr>
                                        <p:cTn id="19" dur="500" fill="hold"/>
                                        <p:tgtEl>
                                          <p:spTgt spid="3">
                                            <p:txEl>
                                              <p:pRg st="3" end="3"/>
                                            </p:txEl>
                                          </p:spTgt>
                                        </p:tgtEl>
                                        <p:attrNameLst>
                                          <p:attrName>stroke.color</p:attrName>
                                        </p:attrNameLst>
                                      </p:cBhvr>
                                      <p:by>
                                        <p:hsl h="0" s="12549" l="25098"/>
                                      </p:by>
                                    </p:animClr>
                                    <p:set>
                                      <p:cBhvr>
                                        <p:cTn id="20" dur="500" fill="hold"/>
                                        <p:tgtEl>
                                          <p:spTgt spid="3">
                                            <p:txEl>
                                              <p:pRg st="3" end="3"/>
                                            </p:txEl>
                                          </p:spTgt>
                                        </p:tgtEl>
                                        <p:attrNameLst>
                                          <p:attrName>fill.type</p:attrName>
                                        </p:attrNameLst>
                                      </p:cBhvr>
                                      <p:to>
                                        <p:strVal val="solid"/>
                                      </p:to>
                                    </p:set>
                                  </p:childTnLst>
                                </p:cTn>
                              </p:par>
                            </p:childTnLst>
                          </p:cTn>
                        </p:par>
                      </p:childTnLst>
                    </p:cTn>
                  </p:par>
                  <p:par>
                    <p:cTn id="21" fill="hold">
                      <p:stCondLst>
                        <p:cond delay="indefinite"/>
                      </p:stCondLst>
                      <p:childTnLst>
                        <p:par>
                          <p:cTn id="22" fill="hold">
                            <p:stCondLst>
                              <p:cond delay="0"/>
                            </p:stCondLst>
                            <p:childTnLst>
                              <p:par>
                                <p:cTn id="23" presetID="15" presetClass="emph" presetSubtype="0" nodeType="clickEffect">
                                  <p:stCondLst>
                                    <p:cond delay="0"/>
                                  </p:stCondLst>
                                  <p:iterate type="lt">
                                    <p:tmAbs val="25"/>
                                  </p:iterate>
                                  <p:childTnLst>
                                    <p:set>
                                      <p:cBhvr override="childStyle">
                                        <p:cTn id="24" dur="indefinite"/>
                                        <p:tgtEl>
                                          <p:spTgt spid="3">
                                            <p:txEl>
                                              <p:pRg st="4" end="4"/>
                                            </p:txEl>
                                          </p:spTgt>
                                        </p:tgtEl>
                                        <p:attrNameLst>
                                          <p:attrName>style.fontWeight</p:attrName>
                                        </p:attrNameLst>
                                      </p:cBhvr>
                                      <p:to>
                                        <p:strVal val="bold"/>
                                      </p:to>
                                    </p:set>
                                  </p:childTnLst>
                                </p:cTn>
                              </p:par>
                            </p:childTnLst>
                          </p:cTn>
                        </p:par>
                      </p:childTnLst>
                    </p:cTn>
                  </p:par>
                  <p:par>
                    <p:cTn id="25" fill="hold">
                      <p:stCondLst>
                        <p:cond delay="indefinite"/>
                      </p:stCondLst>
                      <p:childTnLst>
                        <p:par>
                          <p:cTn id="26" fill="hold">
                            <p:stCondLst>
                              <p:cond delay="0"/>
                            </p:stCondLst>
                            <p:childTnLst>
                              <p:par>
                                <p:cTn id="27" presetID="15" presetClass="emph" presetSubtype="0" nodeType="clickEffect">
                                  <p:stCondLst>
                                    <p:cond delay="0"/>
                                  </p:stCondLst>
                                  <p:iterate type="lt">
                                    <p:tmAbs val="25"/>
                                  </p:iterate>
                                  <p:childTnLst>
                                    <p:set>
                                      <p:cBhvr override="childStyle">
                                        <p:cTn id="28" dur="indefinite"/>
                                        <p:tgtEl>
                                          <p:spTgt spid="3">
                                            <p:txEl>
                                              <p:pRg st="5" end="5"/>
                                            </p:txEl>
                                          </p:spTgt>
                                        </p:tgtEl>
                                        <p:attrNameLst>
                                          <p:attrName>style.fontWeight</p:attrName>
                                        </p:attrNameLst>
                                      </p:cBhvr>
                                      <p:to>
                                        <p:strVal val="bold"/>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fade">
                                      <p:cBhvr>
                                        <p:cTn id="33" dur="500"/>
                                        <p:tgtEl>
                                          <p:spTgt spid="3">
                                            <p:txEl>
                                              <p:pRg st="7" end="7"/>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fade">
                                      <p:cBhvr>
                                        <p:cTn id="38" dur="500"/>
                                        <p:tgtEl>
                                          <p:spTgt spid="3">
                                            <p:txEl>
                                              <p:pRg st="9" end="9"/>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animEffect transition="in" filter="fade">
                                      <p:cBhvr>
                                        <p:cTn id="43"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18</a:t>
            </a:fld>
            <a:endParaRPr lang="fr-FR"/>
          </a:p>
        </p:txBody>
      </p:sp>
      <p:sp>
        <p:nvSpPr>
          <p:cNvPr id="7" name="Ellipse 6"/>
          <p:cNvSpPr>
            <a:spLocks noChangeAspect="1"/>
          </p:cNvSpPr>
          <p:nvPr/>
        </p:nvSpPr>
        <p:spPr>
          <a:xfrm>
            <a:off x="361890" y="5618633"/>
            <a:ext cx="1102843" cy="110284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Appropriation</a:t>
            </a:r>
            <a:endParaRPr lang="fr-FR" sz="700" b="1" dirty="0">
              <a:solidFill>
                <a:srgbClr val="1B50FF"/>
              </a:solidFill>
              <a:latin typeface="Chivo" panose="00000500000000000000" pitchFamily="2" charset="0"/>
            </a:endParaRPr>
          </a:p>
        </p:txBody>
      </p:sp>
      <p:sp>
        <p:nvSpPr>
          <p:cNvPr id="3" name="Rectangle 2"/>
          <p:cNvSpPr/>
          <p:nvPr/>
        </p:nvSpPr>
        <p:spPr>
          <a:xfrm>
            <a:off x="2070340" y="1152823"/>
            <a:ext cx="6668218" cy="5047536"/>
          </a:xfrm>
          <a:prstGeom prst="rect">
            <a:avLst/>
          </a:prstGeom>
        </p:spPr>
        <p:txBody>
          <a:bodyPr wrap="square">
            <a:spAutoFit/>
          </a:bodyPr>
          <a:lstStyle/>
          <a:p>
            <a:pPr algn="just"/>
            <a:r>
              <a:rPr lang="fr-FR" b="1" dirty="0">
                <a:solidFill>
                  <a:srgbClr val="4EFFB0"/>
                </a:solidFill>
                <a:latin typeface="Chivo" panose="00000500000000000000" pitchFamily="2" charset="0"/>
              </a:rPr>
              <a:t>2. Exercice </a:t>
            </a:r>
            <a:r>
              <a:rPr lang="fr-FR" b="1" dirty="0" smtClean="0">
                <a:solidFill>
                  <a:srgbClr val="4EFFB0"/>
                </a:solidFill>
                <a:latin typeface="Chivo" panose="00000500000000000000" pitchFamily="2" charset="0"/>
              </a:rPr>
              <a:t>sur le critère 2</a:t>
            </a:r>
          </a:p>
          <a:p>
            <a:pPr algn="just"/>
            <a:endParaRPr lang="fr-FR" sz="1600" dirty="0">
              <a:solidFill>
                <a:srgbClr val="1B50FF"/>
              </a:solidFill>
              <a:latin typeface="Chivo" panose="00000500000000000000" pitchFamily="2" charset="0"/>
            </a:endParaRPr>
          </a:p>
          <a:p>
            <a:pPr algn="just"/>
            <a:r>
              <a:rPr lang="fr-FR" sz="1600" b="1" dirty="0" smtClean="0">
                <a:solidFill>
                  <a:srgbClr val="1B50FF"/>
                </a:solidFill>
                <a:latin typeface="Chivo" panose="00000500000000000000" pitchFamily="2" charset="0"/>
              </a:rPr>
              <a:t>Consigne</a:t>
            </a:r>
            <a:r>
              <a:rPr lang="fr-FR" sz="1600" dirty="0" smtClean="0">
                <a:solidFill>
                  <a:srgbClr val="1B50FF"/>
                </a:solidFill>
                <a:latin typeface="Chivo" panose="00000500000000000000" pitchFamily="2" charset="0"/>
              </a:rPr>
              <a:t> : </a:t>
            </a:r>
            <a:r>
              <a:rPr lang="fr-BE" sz="1600" dirty="0" smtClean="0">
                <a:solidFill>
                  <a:srgbClr val="1B50FF"/>
                </a:solidFill>
                <a:latin typeface="Chivo" panose="00000500000000000000" pitchFamily="2" charset="0"/>
              </a:rPr>
              <a:t>Reliez les 4 grands types de communication (1, 2, 3, 4) avec leur description correspondante (A, B, C, D).</a:t>
            </a:r>
            <a:endParaRPr lang="fr-FR" sz="1600" dirty="0" smtClean="0">
              <a:solidFill>
                <a:srgbClr val="1B50FF"/>
              </a:solidFill>
              <a:latin typeface="Chivo" panose="00000500000000000000" pitchFamily="2" charset="0"/>
            </a:endParaRPr>
          </a:p>
          <a:p>
            <a:pPr fontAlgn="base"/>
            <a:endParaRPr lang="fr-FR" sz="1600" dirty="0">
              <a:solidFill>
                <a:srgbClr val="1B50FF"/>
              </a:solidFill>
              <a:latin typeface="Chivo" panose="00000500000000000000" pitchFamily="2" charset="0"/>
            </a:endParaRPr>
          </a:p>
          <a:p>
            <a:pPr fontAlgn="base"/>
            <a:r>
              <a:rPr lang="fr-FR" sz="1600" dirty="0">
                <a:solidFill>
                  <a:srgbClr val="1B50FF"/>
                </a:solidFill>
                <a:latin typeface="Chivo" panose="00000500000000000000" pitchFamily="2" charset="0"/>
              </a:rPr>
              <a:t>Type de communication :</a:t>
            </a:r>
          </a:p>
          <a:p>
            <a:pPr fontAlgn="base"/>
            <a:r>
              <a:rPr lang="fr-FR" sz="1600" dirty="0">
                <a:solidFill>
                  <a:srgbClr val="1B50FF"/>
                </a:solidFill>
                <a:latin typeface="Chivo" panose="00000500000000000000" pitchFamily="2" charset="0"/>
              </a:rPr>
              <a:t>1. Tête à tête</a:t>
            </a:r>
          </a:p>
          <a:p>
            <a:pPr fontAlgn="base"/>
            <a:r>
              <a:rPr lang="fr-FR" sz="1600" dirty="0">
                <a:solidFill>
                  <a:srgbClr val="1B50FF"/>
                </a:solidFill>
                <a:latin typeface="Chivo" panose="00000500000000000000" pitchFamily="2" charset="0"/>
              </a:rPr>
              <a:t>2. Tête à cœur </a:t>
            </a:r>
          </a:p>
          <a:p>
            <a:pPr fontAlgn="base"/>
            <a:r>
              <a:rPr lang="fr-FR" sz="1600" dirty="0">
                <a:solidFill>
                  <a:srgbClr val="1B50FF"/>
                </a:solidFill>
                <a:latin typeface="Chivo" panose="00000500000000000000" pitchFamily="2" charset="0"/>
              </a:rPr>
              <a:t>3. Cœur à tête</a:t>
            </a:r>
          </a:p>
          <a:p>
            <a:pPr fontAlgn="base"/>
            <a:r>
              <a:rPr lang="fr-FR" sz="1600" dirty="0">
                <a:solidFill>
                  <a:srgbClr val="1B50FF"/>
                </a:solidFill>
                <a:latin typeface="Chivo" panose="00000500000000000000" pitchFamily="2" charset="0"/>
              </a:rPr>
              <a:t>4. Cœur à cœur</a:t>
            </a:r>
          </a:p>
          <a:p>
            <a:pPr fontAlgn="base"/>
            <a:endParaRPr lang="fr-FR" sz="1600" dirty="0">
              <a:solidFill>
                <a:srgbClr val="1B50FF"/>
              </a:solidFill>
              <a:latin typeface="Chivo" panose="00000500000000000000" pitchFamily="2" charset="0"/>
            </a:endParaRPr>
          </a:p>
          <a:p>
            <a:pPr fontAlgn="base"/>
            <a:r>
              <a:rPr lang="fr-FR" sz="1600" dirty="0">
                <a:solidFill>
                  <a:srgbClr val="1B50FF"/>
                </a:solidFill>
                <a:latin typeface="Chivo" panose="00000500000000000000" pitchFamily="2" charset="0"/>
              </a:rPr>
              <a:t>Description du type de communication :</a:t>
            </a:r>
          </a:p>
          <a:p>
            <a:pPr fontAlgn="base"/>
            <a:r>
              <a:rPr lang="fr-FR" sz="1600" dirty="0" smtClean="0">
                <a:solidFill>
                  <a:srgbClr val="1B50FF"/>
                </a:solidFill>
                <a:latin typeface="Chivo" panose="00000500000000000000" pitchFamily="2" charset="0"/>
              </a:rPr>
              <a:t>A</a:t>
            </a:r>
            <a:r>
              <a:rPr lang="fr-FR" sz="1600" dirty="0">
                <a:solidFill>
                  <a:srgbClr val="1B50FF"/>
                </a:solidFill>
                <a:latin typeface="Chivo" panose="00000500000000000000" pitchFamily="2" charset="0"/>
              </a:rPr>
              <a:t>. Communication émotions à émotions, avec une écoute et compréhension profonde.</a:t>
            </a:r>
          </a:p>
          <a:p>
            <a:pPr fontAlgn="base"/>
            <a:r>
              <a:rPr lang="fr-FR" sz="1600" dirty="0" smtClean="0">
                <a:solidFill>
                  <a:srgbClr val="1B50FF"/>
                </a:solidFill>
                <a:latin typeface="Chivo" panose="00000500000000000000" pitchFamily="2" charset="0"/>
              </a:rPr>
              <a:t>B</a:t>
            </a:r>
            <a:r>
              <a:rPr lang="fr-FR" sz="1600" dirty="0">
                <a:solidFill>
                  <a:srgbClr val="1B50FF"/>
                </a:solidFill>
                <a:latin typeface="Chivo" panose="00000500000000000000" pitchFamily="2" charset="0"/>
              </a:rPr>
              <a:t>. Communication d’une personne qui livre un problème personnel à un interlocuteur qui va le traiter rationnellement. </a:t>
            </a:r>
          </a:p>
          <a:p>
            <a:pPr fontAlgn="base"/>
            <a:r>
              <a:rPr lang="fr-FR" sz="1600" dirty="0" smtClean="0">
                <a:solidFill>
                  <a:srgbClr val="1B50FF"/>
                </a:solidFill>
                <a:latin typeface="Chivo" panose="00000500000000000000" pitchFamily="2" charset="0"/>
              </a:rPr>
              <a:t>C</a:t>
            </a:r>
            <a:r>
              <a:rPr lang="fr-FR" sz="1600" dirty="0">
                <a:solidFill>
                  <a:srgbClr val="1B50FF"/>
                </a:solidFill>
                <a:latin typeface="Chivo" panose="00000500000000000000" pitchFamily="2" charset="0"/>
              </a:rPr>
              <a:t>. Stimulation de la partie émotionnelle chez son interlocuteur.</a:t>
            </a:r>
          </a:p>
          <a:p>
            <a:pPr fontAlgn="base"/>
            <a:r>
              <a:rPr lang="fr-FR" sz="1600" dirty="0" smtClean="0">
                <a:solidFill>
                  <a:srgbClr val="1B50FF"/>
                </a:solidFill>
                <a:latin typeface="Chivo" panose="00000500000000000000" pitchFamily="2" charset="0"/>
              </a:rPr>
              <a:t>D</a:t>
            </a:r>
            <a:r>
              <a:rPr lang="fr-FR" sz="1600" dirty="0">
                <a:solidFill>
                  <a:srgbClr val="1B50FF"/>
                </a:solidFill>
                <a:latin typeface="Chivo" panose="00000500000000000000" pitchFamily="2" charset="0"/>
              </a:rPr>
              <a:t>. Echange d’idées et de concepts, dans un rapport de réciprocité.</a:t>
            </a:r>
          </a:p>
          <a:p>
            <a:pPr algn="just" fontAlgn="base"/>
            <a:endParaRPr lang="fr-FR" sz="1600" dirty="0">
              <a:solidFill>
                <a:srgbClr val="1B50FF"/>
              </a:solidFill>
              <a:latin typeface="Chivo" panose="00000500000000000000" pitchFamily="2" charset="0"/>
            </a:endParaRPr>
          </a:p>
          <a:p>
            <a:endParaRPr lang="fr-FR" sz="1600" dirty="0">
              <a:solidFill>
                <a:srgbClr val="1B50FF"/>
              </a:solidFill>
              <a:latin typeface="Chivo" panose="00000500000000000000" pitchFamily="2" charset="0"/>
            </a:endParaRPr>
          </a:p>
        </p:txBody>
      </p:sp>
    </p:spTree>
    <p:extLst>
      <p:ext uri="{BB962C8B-B14F-4D97-AF65-F5344CB8AC3E}">
        <p14:creationId xmlns:p14="http://schemas.microsoft.com/office/powerpoint/2010/main" val="601916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500"/>
                                        <p:tgtEl>
                                          <p:spTgt spid="3">
                                            <p:txEl>
                                              <p:pRg st="10" end="1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animEffect transition="in" filter="fade">
                                      <p:cBhvr>
                                        <p:cTn id="47" dur="500"/>
                                        <p:tgtEl>
                                          <p:spTgt spid="3">
                                            <p:txEl>
                                              <p:pRg st="11" end="1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12" end="12"/>
                                            </p:txEl>
                                          </p:spTgt>
                                        </p:tgtEl>
                                        <p:attrNameLst>
                                          <p:attrName>style.visibility</p:attrName>
                                        </p:attrNameLst>
                                      </p:cBhvr>
                                      <p:to>
                                        <p:strVal val="visible"/>
                                      </p:to>
                                    </p:set>
                                    <p:animEffect transition="in" filter="fade">
                                      <p:cBhvr>
                                        <p:cTn id="52" dur="500"/>
                                        <p:tgtEl>
                                          <p:spTgt spid="3">
                                            <p:txEl>
                                              <p:pRg st="12" end="1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13" end="13"/>
                                            </p:txEl>
                                          </p:spTgt>
                                        </p:tgtEl>
                                        <p:attrNameLst>
                                          <p:attrName>style.visibility</p:attrName>
                                        </p:attrNameLst>
                                      </p:cBhvr>
                                      <p:to>
                                        <p:strVal val="visible"/>
                                      </p:to>
                                    </p:set>
                                    <p:animEffect transition="in" filter="fade">
                                      <p:cBhvr>
                                        <p:cTn id="57" dur="500"/>
                                        <p:tgtEl>
                                          <p:spTgt spid="3">
                                            <p:txEl>
                                              <p:pRg st="13" end="1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
                                            <p:txEl>
                                              <p:pRg st="14" end="14"/>
                                            </p:txEl>
                                          </p:spTgt>
                                        </p:tgtEl>
                                        <p:attrNameLst>
                                          <p:attrName>style.visibility</p:attrName>
                                        </p:attrNameLst>
                                      </p:cBhvr>
                                      <p:to>
                                        <p:strVal val="visible"/>
                                      </p:to>
                                    </p:set>
                                    <p:animEffect transition="in" filter="fade">
                                      <p:cBhvr>
                                        <p:cTn id="62"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19</a:t>
            </a:fld>
            <a:endParaRPr lang="fr-FR"/>
          </a:p>
        </p:txBody>
      </p:sp>
      <p:sp>
        <p:nvSpPr>
          <p:cNvPr id="7" name="Ellipse 6"/>
          <p:cNvSpPr>
            <a:spLocks noChangeAspect="1"/>
          </p:cNvSpPr>
          <p:nvPr/>
        </p:nvSpPr>
        <p:spPr>
          <a:xfrm>
            <a:off x="361890" y="5618633"/>
            <a:ext cx="1102843" cy="110284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Appropriation</a:t>
            </a:r>
            <a:endParaRPr lang="fr-FR" sz="700" b="1" dirty="0">
              <a:solidFill>
                <a:srgbClr val="1B50FF"/>
              </a:solidFill>
              <a:latin typeface="Chivo" panose="00000500000000000000" pitchFamily="2" charset="0"/>
            </a:endParaRPr>
          </a:p>
        </p:txBody>
      </p:sp>
      <p:sp>
        <p:nvSpPr>
          <p:cNvPr id="3" name="Rectangle 2"/>
          <p:cNvSpPr/>
          <p:nvPr/>
        </p:nvSpPr>
        <p:spPr>
          <a:xfrm>
            <a:off x="2070340" y="1152823"/>
            <a:ext cx="6668218" cy="5262979"/>
          </a:xfrm>
          <a:prstGeom prst="rect">
            <a:avLst/>
          </a:prstGeom>
        </p:spPr>
        <p:txBody>
          <a:bodyPr wrap="square">
            <a:spAutoFit/>
          </a:bodyPr>
          <a:lstStyle/>
          <a:p>
            <a:pPr algn="just"/>
            <a:r>
              <a:rPr lang="fr-FR" sz="1600" b="1" dirty="0" smtClean="0">
                <a:solidFill>
                  <a:srgbClr val="1B50FF"/>
                </a:solidFill>
                <a:latin typeface="Chivo" panose="00000500000000000000" pitchFamily="2" charset="0"/>
              </a:rPr>
              <a:t>Corrigé</a:t>
            </a:r>
            <a:r>
              <a:rPr lang="fr-FR" sz="1600" dirty="0">
                <a:solidFill>
                  <a:srgbClr val="1B50FF"/>
                </a:solidFill>
                <a:latin typeface="Chivo" panose="00000500000000000000" pitchFamily="2" charset="0"/>
              </a:rPr>
              <a:t> : </a:t>
            </a:r>
          </a:p>
          <a:p>
            <a:pPr fontAlgn="base"/>
            <a:endParaRPr lang="fr-FR" sz="1600" dirty="0" smtClean="0">
              <a:solidFill>
                <a:srgbClr val="1B50FF"/>
              </a:solidFill>
              <a:latin typeface="Chivo" panose="00000500000000000000" pitchFamily="2" charset="0"/>
            </a:endParaRPr>
          </a:p>
          <a:p>
            <a:pPr fontAlgn="base"/>
            <a:r>
              <a:rPr lang="fr-FR" sz="1600" dirty="0" smtClean="0">
                <a:solidFill>
                  <a:srgbClr val="1B50FF"/>
                </a:solidFill>
                <a:latin typeface="Chivo" panose="00000500000000000000" pitchFamily="2" charset="0"/>
              </a:rPr>
              <a:t>A. Communication </a:t>
            </a:r>
            <a:r>
              <a:rPr lang="fr-FR" sz="1600" dirty="0">
                <a:solidFill>
                  <a:srgbClr val="1B50FF"/>
                </a:solidFill>
                <a:latin typeface="Chivo" panose="00000500000000000000" pitchFamily="2" charset="0"/>
              </a:rPr>
              <a:t>émotions à émotions, avec une écoute et compréhension profonde</a:t>
            </a:r>
            <a:r>
              <a:rPr lang="fr-FR" sz="1600" dirty="0" smtClean="0">
                <a:solidFill>
                  <a:srgbClr val="1B50FF"/>
                </a:solidFill>
                <a:latin typeface="Chivo" panose="00000500000000000000" pitchFamily="2" charset="0"/>
              </a:rPr>
              <a:t>.</a:t>
            </a:r>
          </a:p>
          <a:p>
            <a:pPr fontAlgn="base"/>
            <a:endParaRPr lang="fr-FR" sz="1600" dirty="0" smtClean="0">
              <a:solidFill>
                <a:srgbClr val="1B50FF"/>
              </a:solidFill>
              <a:latin typeface="Chivo" panose="00000500000000000000" pitchFamily="2" charset="0"/>
            </a:endParaRPr>
          </a:p>
          <a:p>
            <a:pPr fontAlgn="base"/>
            <a:endParaRPr lang="fr-FR" sz="1600" dirty="0">
              <a:solidFill>
                <a:srgbClr val="1B50FF"/>
              </a:solidFill>
              <a:latin typeface="Chivo" panose="00000500000000000000" pitchFamily="2" charset="0"/>
            </a:endParaRPr>
          </a:p>
          <a:p>
            <a:pPr fontAlgn="base"/>
            <a:r>
              <a:rPr lang="fr-FR" sz="1600" dirty="0">
                <a:solidFill>
                  <a:srgbClr val="1B50FF"/>
                </a:solidFill>
                <a:latin typeface="Chivo" panose="00000500000000000000" pitchFamily="2" charset="0"/>
              </a:rPr>
              <a:t>B. Communication d’une personne qui livre un problème personnel à un interlocuteur qui va le traiter rationnellement. </a:t>
            </a:r>
          </a:p>
          <a:p>
            <a:pPr fontAlgn="base"/>
            <a:endParaRPr lang="fr-FR" sz="1600" dirty="0" smtClean="0">
              <a:solidFill>
                <a:srgbClr val="1B50FF"/>
              </a:solidFill>
              <a:latin typeface="Chivo" panose="00000500000000000000" pitchFamily="2" charset="0"/>
            </a:endParaRPr>
          </a:p>
          <a:p>
            <a:pPr fontAlgn="base"/>
            <a:endParaRPr lang="fr-FR" sz="1600" dirty="0" smtClean="0">
              <a:solidFill>
                <a:srgbClr val="1B50FF"/>
              </a:solidFill>
              <a:latin typeface="Chivo" panose="00000500000000000000" pitchFamily="2" charset="0"/>
            </a:endParaRPr>
          </a:p>
          <a:p>
            <a:pPr fontAlgn="base"/>
            <a:r>
              <a:rPr lang="fr-FR" sz="1600" dirty="0" smtClean="0">
                <a:solidFill>
                  <a:srgbClr val="1B50FF"/>
                </a:solidFill>
                <a:latin typeface="Chivo" panose="00000500000000000000" pitchFamily="2" charset="0"/>
              </a:rPr>
              <a:t>C</a:t>
            </a:r>
            <a:r>
              <a:rPr lang="fr-FR" sz="1600" dirty="0">
                <a:solidFill>
                  <a:srgbClr val="1B50FF"/>
                </a:solidFill>
                <a:latin typeface="Chivo" panose="00000500000000000000" pitchFamily="2" charset="0"/>
              </a:rPr>
              <a:t>. Stimulation de la partie émotionnelle chez son interlocuteur.</a:t>
            </a:r>
          </a:p>
          <a:p>
            <a:pPr fontAlgn="base"/>
            <a:endParaRPr lang="fr-FR" sz="1600" dirty="0" smtClean="0">
              <a:solidFill>
                <a:srgbClr val="1B50FF"/>
              </a:solidFill>
              <a:latin typeface="Chivo" panose="00000500000000000000" pitchFamily="2" charset="0"/>
            </a:endParaRPr>
          </a:p>
          <a:p>
            <a:pPr fontAlgn="base"/>
            <a:endParaRPr lang="fr-FR" sz="1600" dirty="0" smtClean="0">
              <a:solidFill>
                <a:srgbClr val="1B50FF"/>
              </a:solidFill>
              <a:latin typeface="Chivo" panose="00000500000000000000" pitchFamily="2" charset="0"/>
            </a:endParaRPr>
          </a:p>
          <a:p>
            <a:pPr fontAlgn="base"/>
            <a:r>
              <a:rPr lang="fr-FR" sz="1600" dirty="0" smtClean="0">
                <a:solidFill>
                  <a:srgbClr val="1B50FF"/>
                </a:solidFill>
                <a:latin typeface="Chivo" panose="00000500000000000000" pitchFamily="2" charset="0"/>
              </a:rPr>
              <a:t>D</a:t>
            </a:r>
            <a:r>
              <a:rPr lang="fr-FR" sz="1600" dirty="0">
                <a:solidFill>
                  <a:srgbClr val="1B50FF"/>
                </a:solidFill>
                <a:latin typeface="Chivo" panose="00000500000000000000" pitchFamily="2" charset="0"/>
              </a:rPr>
              <a:t>. Echange d’idées et de concepts, dans un rapport de réciprocité.</a:t>
            </a:r>
          </a:p>
          <a:p>
            <a:pPr algn="just"/>
            <a:endParaRPr lang="fr-FR" sz="1600" b="1" dirty="0" smtClean="0">
              <a:solidFill>
                <a:srgbClr val="1B50FF"/>
              </a:solidFill>
              <a:latin typeface="Chivo" panose="00000500000000000000" pitchFamily="2" charset="0"/>
            </a:endParaRPr>
          </a:p>
          <a:p>
            <a:pPr algn="just"/>
            <a:endParaRPr lang="fr-FR" sz="1600" b="1" dirty="0" smtClean="0">
              <a:solidFill>
                <a:srgbClr val="1B50FF"/>
              </a:solidFill>
              <a:latin typeface="Chivo" panose="00000500000000000000" pitchFamily="2" charset="0"/>
            </a:endParaRPr>
          </a:p>
          <a:p>
            <a:pPr algn="just"/>
            <a:endParaRPr lang="fr-FR" sz="1600" b="1" dirty="0" smtClean="0">
              <a:solidFill>
                <a:srgbClr val="1B50FF"/>
              </a:solidFill>
              <a:latin typeface="Chivo" panose="00000500000000000000" pitchFamily="2" charset="0"/>
            </a:endParaRPr>
          </a:p>
          <a:p>
            <a:pPr algn="just"/>
            <a:r>
              <a:rPr lang="es-ES" sz="1600" b="1" dirty="0" smtClean="0">
                <a:solidFill>
                  <a:srgbClr val="1B50FF"/>
                </a:solidFill>
                <a:latin typeface="Chivo" panose="00000500000000000000" pitchFamily="2" charset="0"/>
              </a:rPr>
              <a:t>1 </a:t>
            </a:r>
            <a:r>
              <a:rPr lang="es-ES" sz="1600" b="1" dirty="0">
                <a:solidFill>
                  <a:srgbClr val="1B50FF"/>
                </a:solidFill>
                <a:latin typeface="Chivo" panose="00000500000000000000" pitchFamily="2" charset="0"/>
              </a:rPr>
              <a:t>= D / 2 = C / 3 = B / 4 = A</a:t>
            </a:r>
            <a:endParaRPr lang="fr-FR" sz="1600" b="1" dirty="0">
              <a:solidFill>
                <a:srgbClr val="1B50FF"/>
              </a:solidFill>
              <a:latin typeface="Chivo" panose="00000500000000000000" pitchFamily="2" charset="0"/>
            </a:endParaRPr>
          </a:p>
          <a:p>
            <a:pPr algn="just"/>
            <a:endParaRPr lang="fr-FR" sz="1600" b="1" dirty="0">
              <a:solidFill>
                <a:srgbClr val="1B50FF"/>
              </a:solidFill>
              <a:latin typeface="Chivo" panose="00000500000000000000" pitchFamily="2" charset="0"/>
            </a:endParaRPr>
          </a:p>
          <a:p>
            <a:pPr algn="just"/>
            <a:endParaRPr lang="fr-FR" sz="1600" b="1" dirty="0" smtClean="0">
              <a:solidFill>
                <a:srgbClr val="1B50FF"/>
              </a:solidFill>
              <a:latin typeface="Chivo" panose="00000500000000000000" pitchFamily="2" charset="0"/>
            </a:endParaRPr>
          </a:p>
          <a:p>
            <a:pPr algn="just"/>
            <a:endParaRPr lang="fr-FR" sz="1600" dirty="0" smtClean="0">
              <a:solidFill>
                <a:srgbClr val="1B50FF"/>
              </a:solidFill>
              <a:latin typeface="Chivo" panose="00000500000000000000" pitchFamily="2" charset="0"/>
            </a:endParaRPr>
          </a:p>
        </p:txBody>
      </p:sp>
      <p:sp>
        <p:nvSpPr>
          <p:cNvPr id="4" name="ZoneTexte 3"/>
          <p:cNvSpPr txBox="1"/>
          <p:nvPr/>
        </p:nvSpPr>
        <p:spPr>
          <a:xfrm>
            <a:off x="4872446" y="2103120"/>
            <a:ext cx="1110343" cy="369332"/>
          </a:xfrm>
          <a:prstGeom prst="rect">
            <a:avLst/>
          </a:prstGeom>
          <a:noFill/>
        </p:spPr>
        <p:txBody>
          <a:bodyPr wrap="square" rtlCol="0">
            <a:spAutoFit/>
          </a:bodyPr>
          <a:lstStyle/>
          <a:p>
            <a:endParaRPr lang="fr-FR" dirty="0"/>
          </a:p>
        </p:txBody>
      </p:sp>
      <p:sp>
        <p:nvSpPr>
          <p:cNvPr id="5" name="ZoneTexte 4"/>
          <p:cNvSpPr txBox="1"/>
          <p:nvPr/>
        </p:nvSpPr>
        <p:spPr>
          <a:xfrm>
            <a:off x="2417135" y="4682591"/>
            <a:ext cx="1783080" cy="338554"/>
          </a:xfrm>
          <a:prstGeom prst="rect">
            <a:avLst/>
          </a:prstGeom>
          <a:solidFill>
            <a:srgbClr val="4EFFB0"/>
          </a:solidFill>
        </p:spPr>
        <p:txBody>
          <a:bodyPr wrap="square" rtlCol="0">
            <a:spAutoFit/>
          </a:bodyPr>
          <a:lstStyle/>
          <a:p>
            <a:pPr algn="ctr"/>
            <a:r>
              <a:rPr lang="fr-FR" sz="1600" dirty="0" smtClean="0">
                <a:solidFill>
                  <a:srgbClr val="1B50FF"/>
                </a:solidFill>
                <a:latin typeface="Chivo" panose="00000500000000000000" pitchFamily="2" charset="0"/>
              </a:rPr>
              <a:t>Tête à tête (1)</a:t>
            </a:r>
            <a:endParaRPr lang="fr-FR" sz="1600" dirty="0">
              <a:solidFill>
                <a:srgbClr val="1B50FF"/>
              </a:solidFill>
              <a:latin typeface="Chivo" panose="00000500000000000000" pitchFamily="2" charset="0"/>
            </a:endParaRPr>
          </a:p>
        </p:txBody>
      </p:sp>
      <p:sp>
        <p:nvSpPr>
          <p:cNvPr id="8" name="ZoneTexte 7"/>
          <p:cNvSpPr txBox="1"/>
          <p:nvPr/>
        </p:nvSpPr>
        <p:spPr>
          <a:xfrm>
            <a:off x="2417135" y="3135675"/>
            <a:ext cx="1783080" cy="338554"/>
          </a:xfrm>
          <a:prstGeom prst="rect">
            <a:avLst/>
          </a:prstGeom>
          <a:solidFill>
            <a:srgbClr val="4EFFB0"/>
          </a:solidFill>
        </p:spPr>
        <p:txBody>
          <a:bodyPr wrap="square" rtlCol="0">
            <a:spAutoFit/>
          </a:bodyPr>
          <a:lstStyle/>
          <a:p>
            <a:pPr algn="ctr"/>
            <a:r>
              <a:rPr lang="fr-FR" sz="1600" dirty="0" smtClean="0">
                <a:solidFill>
                  <a:srgbClr val="1B50FF"/>
                </a:solidFill>
                <a:latin typeface="Chivo" panose="00000500000000000000" pitchFamily="2" charset="0"/>
              </a:rPr>
              <a:t>Cœur à tête (3)</a:t>
            </a:r>
            <a:endParaRPr lang="fr-FR" sz="1600" dirty="0">
              <a:solidFill>
                <a:srgbClr val="1B50FF"/>
              </a:solidFill>
              <a:latin typeface="Chivo" panose="00000500000000000000" pitchFamily="2" charset="0"/>
            </a:endParaRPr>
          </a:p>
        </p:txBody>
      </p:sp>
      <p:sp>
        <p:nvSpPr>
          <p:cNvPr id="9" name="ZoneTexte 8"/>
          <p:cNvSpPr txBox="1"/>
          <p:nvPr/>
        </p:nvSpPr>
        <p:spPr>
          <a:xfrm>
            <a:off x="2417135" y="2270423"/>
            <a:ext cx="1783080" cy="338554"/>
          </a:xfrm>
          <a:prstGeom prst="rect">
            <a:avLst/>
          </a:prstGeom>
          <a:solidFill>
            <a:srgbClr val="4EFFB0"/>
          </a:solidFill>
        </p:spPr>
        <p:txBody>
          <a:bodyPr wrap="square" rtlCol="0">
            <a:spAutoFit/>
          </a:bodyPr>
          <a:lstStyle/>
          <a:p>
            <a:pPr algn="ctr"/>
            <a:r>
              <a:rPr lang="fr-FR" sz="1600" dirty="0" smtClean="0">
                <a:solidFill>
                  <a:srgbClr val="1B50FF"/>
                </a:solidFill>
                <a:latin typeface="Chivo" panose="00000500000000000000" pitchFamily="2" charset="0"/>
              </a:rPr>
              <a:t>Cœur à cœur (4) </a:t>
            </a:r>
            <a:endParaRPr lang="fr-FR" sz="1600" dirty="0">
              <a:solidFill>
                <a:srgbClr val="1B50FF"/>
              </a:solidFill>
              <a:latin typeface="Chivo" panose="00000500000000000000" pitchFamily="2" charset="0"/>
            </a:endParaRPr>
          </a:p>
        </p:txBody>
      </p:sp>
      <p:sp>
        <p:nvSpPr>
          <p:cNvPr id="10" name="ZoneTexte 9"/>
          <p:cNvSpPr txBox="1"/>
          <p:nvPr/>
        </p:nvSpPr>
        <p:spPr>
          <a:xfrm>
            <a:off x="2417135" y="3910486"/>
            <a:ext cx="1783080" cy="338554"/>
          </a:xfrm>
          <a:prstGeom prst="rect">
            <a:avLst/>
          </a:prstGeom>
          <a:solidFill>
            <a:srgbClr val="4EFFB0"/>
          </a:solidFill>
        </p:spPr>
        <p:txBody>
          <a:bodyPr wrap="square" rtlCol="0">
            <a:spAutoFit/>
          </a:bodyPr>
          <a:lstStyle/>
          <a:p>
            <a:pPr algn="ctr"/>
            <a:r>
              <a:rPr lang="fr-FR" sz="1600" dirty="0" smtClean="0">
                <a:solidFill>
                  <a:srgbClr val="1B50FF"/>
                </a:solidFill>
                <a:latin typeface="Chivo" panose="00000500000000000000" pitchFamily="2" charset="0"/>
              </a:rPr>
              <a:t>Tête à cœur (2)</a:t>
            </a:r>
            <a:endParaRPr lang="fr-FR" sz="1600" dirty="0">
              <a:solidFill>
                <a:srgbClr val="1B50FF"/>
              </a:solidFill>
              <a:latin typeface="Chivo" panose="00000500000000000000" pitchFamily="2" charset="0"/>
            </a:endParaRPr>
          </a:p>
        </p:txBody>
      </p:sp>
    </p:spTree>
    <p:extLst>
      <p:ext uri="{BB962C8B-B14F-4D97-AF65-F5344CB8AC3E}">
        <p14:creationId xmlns:p14="http://schemas.microsoft.com/office/powerpoint/2010/main" val="823121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15" end="15"/>
                                            </p:txEl>
                                          </p:spTgt>
                                        </p:tgtEl>
                                        <p:attrNameLst>
                                          <p:attrName>style.visibility</p:attrName>
                                        </p:attrNameLst>
                                      </p:cBhvr>
                                      <p:to>
                                        <p:strVal val="visible"/>
                                      </p:to>
                                    </p:set>
                                    <p:animEffect transition="in" filter="fade">
                                      <p:cBhvr>
                                        <p:cTn id="35" dur="500"/>
                                        <p:tgtEl>
                                          <p:spTgt spid="3">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029095" y="2952205"/>
            <a:ext cx="6688183" cy="1077218"/>
          </a:xfrm>
          <a:prstGeom prst="rect">
            <a:avLst/>
          </a:prstGeom>
          <a:noFill/>
        </p:spPr>
        <p:txBody>
          <a:bodyPr wrap="square" rtlCol="0">
            <a:spAutoFit/>
          </a:bodyPr>
          <a:lstStyle/>
          <a:p>
            <a:pPr algn="ctr"/>
            <a:r>
              <a:rPr lang="fr-FR" sz="3200" b="1" dirty="0" smtClean="0">
                <a:solidFill>
                  <a:srgbClr val="1B50FF"/>
                </a:solidFill>
                <a:latin typeface="Chivo" panose="00000500000000000000" pitchFamily="2" charset="0"/>
              </a:rPr>
              <a:t>2.3_ La personne accompagnée au centre de la relation</a:t>
            </a:r>
            <a:endParaRPr lang="fr-FR" sz="3200" b="1" dirty="0">
              <a:solidFill>
                <a:srgbClr val="1B50FF"/>
              </a:solidFill>
              <a:latin typeface="Chivo" panose="00000500000000000000" pitchFamily="2" charset="0"/>
            </a:endParaRPr>
          </a:p>
        </p:txBody>
      </p:sp>
      <p:sp>
        <p:nvSpPr>
          <p:cNvPr id="5" name="Espace réservé du numéro de diapositive 4"/>
          <p:cNvSpPr>
            <a:spLocks noGrp="1"/>
          </p:cNvSpPr>
          <p:nvPr>
            <p:ph type="sldNum" sz="quarter" idx="12"/>
          </p:nvPr>
        </p:nvSpPr>
        <p:spPr/>
        <p:txBody>
          <a:bodyPr/>
          <a:lstStyle/>
          <a:p>
            <a:fld id="{7DC09696-8782-4BAD-8097-EF151A794B23}" type="slidenum">
              <a:rPr lang="fr-FR" smtClean="0">
                <a:solidFill>
                  <a:srgbClr val="4EFFB0"/>
                </a:solidFill>
              </a:rPr>
              <a:t>2</a:t>
            </a:fld>
            <a:endParaRPr lang="fr-FR" dirty="0">
              <a:solidFill>
                <a:srgbClr val="4EFFB0"/>
              </a:solidFill>
            </a:endParaRPr>
          </a:p>
        </p:txBody>
      </p:sp>
    </p:spTree>
    <p:extLst>
      <p:ext uri="{BB962C8B-B14F-4D97-AF65-F5344CB8AC3E}">
        <p14:creationId xmlns:p14="http://schemas.microsoft.com/office/powerpoint/2010/main" val="30900517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20</a:t>
            </a:fld>
            <a:endParaRPr lang="fr-FR"/>
          </a:p>
        </p:txBody>
      </p:sp>
      <p:sp>
        <p:nvSpPr>
          <p:cNvPr id="7" name="Ellipse 6"/>
          <p:cNvSpPr>
            <a:spLocks noChangeAspect="1"/>
          </p:cNvSpPr>
          <p:nvPr/>
        </p:nvSpPr>
        <p:spPr>
          <a:xfrm>
            <a:off x="361890" y="5618633"/>
            <a:ext cx="1102843" cy="110284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Appropriation</a:t>
            </a:r>
            <a:endParaRPr lang="fr-FR" sz="700" b="1" dirty="0">
              <a:solidFill>
                <a:srgbClr val="1B50FF"/>
              </a:solidFill>
              <a:latin typeface="Chivo" panose="00000500000000000000" pitchFamily="2" charset="0"/>
            </a:endParaRPr>
          </a:p>
        </p:txBody>
      </p:sp>
      <p:sp>
        <p:nvSpPr>
          <p:cNvPr id="3" name="Rectangle 2"/>
          <p:cNvSpPr/>
          <p:nvPr/>
        </p:nvSpPr>
        <p:spPr>
          <a:xfrm>
            <a:off x="2070340" y="1152823"/>
            <a:ext cx="6668218" cy="5755422"/>
          </a:xfrm>
          <a:prstGeom prst="rect">
            <a:avLst/>
          </a:prstGeom>
        </p:spPr>
        <p:txBody>
          <a:bodyPr wrap="square">
            <a:spAutoFit/>
          </a:bodyPr>
          <a:lstStyle/>
          <a:p>
            <a:pPr algn="just"/>
            <a:r>
              <a:rPr lang="fr-FR" sz="1600" b="1" dirty="0" smtClean="0">
                <a:solidFill>
                  <a:srgbClr val="1B50FF"/>
                </a:solidFill>
                <a:latin typeface="Chivo" panose="00000500000000000000" pitchFamily="2" charset="0"/>
              </a:rPr>
              <a:t>Feedback</a:t>
            </a:r>
            <a:r>
              <a:rPr lang="fr-FR" sz="1600" dirty="0">
                <a:solidFill>
                  <a:srgbClr val="1B50FF"/>
                </a:solidFill>
                <a:latin typeface="Chivo" panose="00000500000000000000" pitchFamily="2" charset="0"/>
              </a:rPr>
              <a:t> : </a:t>
            </a:r>
          </a:p>
          <a:p>
            <a:pPr marL="285750" lvl="0" indent="-285750" algn="just" fontAlgn="base">
              <a:buFontTx/>
              <a:buChar char="-"/>
            </a:pPr>
            <a:r>
              <a:rPr lang="fr-BE" sz="1600" b="1" dirty="0">
                <a:solidFill>
                  <a:srgbClr val="1B50FF"/>
                </a:solidFill>
                <a:latin typeface="Chivo" panose="00000500000000000000" pitchFamily="2" charset="0"/>
                <a:ea typeface="Arial Unicode MS"/>
              </a:rPr>
              <a:t>Tête à tête</a:t>
            </a:r>
            <a:r>
              <a:rPr lang="fr-BE" sz="1600" dirty="0">
                <a:solidFill>
                  <a:srgbClr val="1B50FF"/>
                </a:solidFill>
                <a:latin typeface="Chivo" panose="00000500000000000000" pitchFamily="2" charset="0"/>
                <a:ea typeface="Arial Unicode MS"/>
              </a:rPr>
              <a:t> : d’intellect à intellect, par exemple entre deux scientifiques. Il y a un rapport de réciprocité, dans un cadre formel ou informel. Le rapport reste rationnel et technique, uniquement axé sur le monde des idées et des concepts ; il n’engage pas l’individu personnellement.</a:t>
            </a:r>
          </a:p>
          <a:p>
            <a:pPr marL="285750" lvl="0" indent="-285750" algn="just" fontAlgn="base">
              <a:buFontTx/>
              <a:buChar char="-"/>
            </a:pPr>
            <a:r>
              <a:rPr lang="fr-BE" sz="1600" b="1" dirty="0">
                <a:solidFill>
                  <a:srgbClr val="1B50FF"/>
                </a:solidFill>
                <a:latin typeface="Chivo" panose="00000500000000000000" pitchFamily="2" charset="0"/>
                <a:ea typeface="Arial Unicode MS"/>
              </a:rPr>
              <a:t>Tête à cœur</a:t>
            </a:r>
            <a:r>
              <a:rPr lang="fr-BE" sz="1600" dirty="0">
                <a:solidFill>
                  <a:srgbClr val="1B50FF"/>
                </a:solidFill>
                <a:latin typeface="Chivo" panose="00000500000000000000" pitchFamily="2" charset="0"/>
                <a:ea typeface="Arial Unicode MS"/>
              </a:rPr>
              <a:t> : on réfléchit pour aller stimuler la partie émotionnelle chez l’autre. On tente d’appliquer une logique conceptuelle à un sujet qui est en général très personnel pour l’autre, comme par exemple étudier la manière dont fonctionne la pensée, l’émotion de l’autre. </a:t>
            </a:r>
            <a:endParaRPr lang="fr-FR" sz="1600" dirty="0">
              <a:solidFill>
                <a:srgbClr val="1B50FF"/>
              </a:solidFill>
              <a:latin typeface="Chivo" panose="00000500000000000000" pitchFamily="2" charset="0"/>
              <a:ea typeface="Arial Unicode MS"/>
            </a:endParaRPr>
          </a:p>
          <a:p>
            <a:pPr marL="285750" lvl="0" indent="-285750" algn="just" fontAlgn="base">
              <a:buFontTx/>
              <a:buChar char="-"/>
            </a:pPr>
            <a:r>
              <a:rPr lang="fr-BE" sz="1600" b="1" dirty="0">
                <a:solidFill>
                  <a:srgbClr val="1B50FF"/>
                </a:solidFill>
                <a:latin typeface="Chivo" panose="00000500000000000000" pitchFamily="2" charset="0"/>
                <a:ea typeface="Arial Unicode MS"/>
              </a:rPr>
              <a:t>Cœur à tête</a:t>
            </a:r>
            <a:r>
              <a:rPr lang="fr-BE" sz="1600" dirty="0">
                <a:solidFill>
                  <a:srgbClr val="1B50FF"/>
                </a:solidFill>
                <a:latin typeface="Chivo" panose="00000500000000000000" pitchFamily="2" charset="0"/>
                <a:ea typeface="Arial Unicode MS"/>
              </a:rPr>
              <a:t> : une personne vient livrer un problème personnel à un interlocuteur qui va s’occuper de traiter l’information de manière rationnelle et conceptuelle, notamment dans une logique de résolution du problème. Ce peut être le cas du positionnement d’un psychologue, d’un accompagnant, d’un médecin.</a:t>
            </a:r>
            <a:endParaRPr lang="fr-FR" sz="1600" dirty="0">
              <a:solidFill>
                <a:srgbClr val="1B50FF"/>
              </a:solidFill>
              <a:latin typeface="Chivo" panose="00000500000000000000" pitchFamily="2" charset="0"/>
              <a:ea typeface="Arial Unicode MS"/>
            </a:endParaRPr>
          </a:p>
          <a:p>
            <a:pPr marL="285750" lvl="0" indent="-285750" algn="just" fontAlgn="base">
              <a:buFontTx/>
              <a:buChar char="-"/>
            </a:pPr>
            <a:r>
              <a:rPr lang="fr-BE" sz="1600" b="1" dirty="0">
                <a:solidFill>
                  <a:srgbClr val="1B50FF"/>
                </a:solidFill>
                <a:latin typeface="Chivo" panose="00000500000000000000" pitchFamily="2" charset="0"/>
                <a:ea typeface="Arial Unicode MS"/>
              </a:rPr>
              <a:t>Cœur à cœur</a:t>
            </a:r>
            <a:r>
              <a:rPr lang="fr-BE" sz="1600" dirty="0">
                <a:solidFill>
                  <a:srgbClr val="1B50FF"/>
                </a:solidFill>
                <a:latin typeface="Chivo" panose="00000500000000000000" pitchFamily="2" charset="0"/>
                <a:ea typeface="Arial Unicode MS"/>
              </a:rPr>
              <a:t> : On communique de manière emphatique,  d’émotions à émotions, la communication d’une part et d’autre n’est pas formelle. On vit une forme d’écoute et de compréhension profonde et instinctive qui anime les protagonistes et qui n’a pas d’objectif rationnel. C’est juste le flux, l’échange</a:t>
            </a:r>
            <a:r>
              <a:rPr lang="fr-BE" sz="1600" dirty="0" smtClean="0">
                <a:solidFill>
                  <a:srgbClr val="1B50FF"/>
                </a:solidFill>
                <a:latin typeface="Chivo" panose="00000500000000000000" pitchFamily="2" charset="0"/>
                <a:ea typeface="Arial Unicode MS"/>
              </a:rPr>
              <a:t>.</a:t>
            </a:r>
            <a:endParaRPr lang="fr-FR" sz="1600" dirty="0">
              <a:solidFill>
                <a:srgbClr val="1B50FF"/>
              </a:solidFill>
              <a:latin typeface="Chivo" panose="00000500000000000000" pitchFamily="2" charset="0"/>
              <a:ea typeface="Arial Unicode MS"/>
            </a:endParaRPr>
          </a:p>
        </p:txBody>
      </p:sp>
      <p:sp>
        <p:nvSpPr>
          <p:cNvPr id="4" name="ZoneTexte 3"/>
          <p:cNvSpPr txBox="1"/>
          <p:nvPr/>
        </p:nvSpPr>
        <p:spPr>
          <a:xfrm>
            <a:off x="4872446" y="2103120"/>
            <a:ext cx="1110343" cy="369332"/>
          </a:xfrm>
          <a:prstGeom prst="rect">
            <a:avLst/>
          </a:prstGeom>
          <a:noFill/>
        </p:spPr>
        <p:txBody>
          <a:bodyPr wrap="square" rtlCol="0">
            <a:spAutoFit/>
          </a:bodyPr>
          <a:lstStyle/>
          <a:p>
            <a:endParaRPr lang="fr-FR" dirty="0"/>
          </a:p>
        </p:txBody>
      </p:sp>
    </p:spTree>
    <p:extLst>
      <p:ext uri="{BB962C8B-B14F-4D97-AF65-F5344CB8AC3E}">
        <p14:creationId xmlns:p14="http://schemas.microsoft.com/office/powerpoint/2010/main" val="3139737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21</a:t>
            </a:fld>
            <a:endParaRPr lang="fr-FR"/>
          </a:p>
        </p:txBody>
      </p:sp>
      <p:sp>
        <p:nvSpPr>
          <p:cNvPr id="3" name="Rectangle 2"/>
          <p:cNvSpPr/>
          <p:nvPr/>
        </p:nvSpPr>
        <p:spPr>
          <a:xfrm>
            <a:off x="2037806" y="1271451"/>
            <a:ext cx="6834594" cy="2831544"/>
          </a:xfrm>
          <a:prstGeom prst="rect">
            <a:avLst/>
          </a:prstGeom>
        </p:spPr>
        <p:txBody>
          <a:bodyPr wrap="square">
            <a:spAutoFit/>
          </a:bodyPr>
          <a:lstStyle/>
          <a:p>
            <a:pPr algn="just"/>
            <a:r>
              <a:rPr lang="fr-FR" b="1" dirty="0" smtClean="0">
                <a:solidFill>
                  <a:srgbClr val="4EFFB0"/>
                </a:solidFill>
                <a:latin typeface="Chivo" panose="00000500000000000000" pitchFamily="2" charset="0"/>
              </a:rPr>
              <a:t>Pratique réflexive</a:t>
            </a:r>
          </a:p>
          <a:p>
            <a:pPr algn="just"/>
            <a:endParaRPr lang="fr-FR" sz="1600" dirty="0">
              <a:solidFill>
                <a:srgbClr val="1B50FF"/>
              </a:solidFill>
              <a:latin typeface="Chivo" panose="00000500000000000000" pitchFamily="2" charset="0"/>
            </a:endParaRPr>
          </a:p>
          <a:p>
            <a:pPr algn="just"/>
            <a:r>
              <a:rPr lang="fr-FR" sz="1600" dirty="0">
                <a:solidFill>
                  <a:srgbClr val="1B50FF"/>
                </a:solidFill>
                <a:latin typeface="Chivo" panose="00000500000000000000" pitchFamily="2" charset="0"/>
              </a:rPr>
              <a:t>À </a:t>
            </a:r>
            <a:r>
              <a:rPr lang="fr-FR" sz="1600" dirty="0" smtClean="0">
                <a:solidFill>
                  <a:srgbClr val="1B50FF"/>
                </a:solidFill>
                <a:latin typeface="Chivo" panose="00000500000000000000" pitchFamily="2" charset="0"/>
              </a:rPr>
              <a:t>présent, si vous les souhaitez, vous pouvez faire </a:t>
            </a:r>
            <a:r>
              <a:rPr lang="fr-FR" sz="1600" dirty="0">
                <a:solidFill>
                  <a:srgbClr val="1B50FF"/>
                </a:solidFill>
                <a:latin typeface="Chivo" panose="00000500000000000000" pitchFamily="2" charset="0"/>
              </a:rPr>
              <a:t>le lien avec </a:t>
            </a:r>
            <a:r>
              <a:rPr lang="fr-FR" sz="1600" dirty="0" smtClean="0">
                <a:solidFill>
                  <a:srgbClr val="1B50FF"/>
                </a:solidFill>
                <a:latin typeface="Chivo" panose="00000500000000000000" pitchFamily="2" charset="0"/>
              </a:rPr>
              <a:t>vos pratiques professionnelles, en complétant les autres rubriques de votre Carnet </a:t>
            </a:r>
            <a:r>
              <a:rPr lang="fr-FR" sz="1600" dirty="0">
                <a:solidFill>
                  <a:srgbClr val="1B50FF"/>
                </a:solidFill>
                <a:latin typeface="Chivo" panose="00000500000000000000" pitchFamily="2" charset="0"/>
              </a:rPr>
              <a:t>de bord des </a:t>
            </a:r>
            <a:r>
              <a:rPr lang="fr-FR" sz="1600" dirty="0" smtClean="0">
                <a:solidFill>
                  <a:srgbClr val="1B50FF"/>
                </a:solidFill>
                <a:latin typeface="Chivo" panose="00000500000000000000" pitchFamily="2" charset="0"/>
              </a:rPr>
              <a:t>apprentissages CHANGE OF VIEW :</a:t>
            </a:r>
          </a:p>
          <a:p>
            <a:pPr algn="just"/>
            <a:endParaRPr lang="fr-FR" sz="1600" dirty="0">
              <a:solidFill>
                <a:srgbClr val="1B50FF"/>
              </a:solidFill>
              <a:latin typeface="Chivo" panose="00000500000000000000" pitchFamily="2" charset="0"/>
            </a:endParaRPr>
          </a:p>
          <a:p>
            <a:pPr algn="just"/>
            <a:r>
              <a:rPr lang="fr-FR" sz="1600" dirty="0" smtClean="0">
                <a:solidFill>
                  <a:srgbClr val="1B50FF"/>
                </a:solidFill>
                <a:latin typeface="Chivo" panose="00000500000000000000" pitchFamily="2" charset="0"/>
              </a:rPr>
              <a:t>- La rubrique </a:t>
            </a:r>
            <a:r>
              <a:rPr lang="fr-FR" sz="1600" i="1" dirty="0" smtClean="0">
                <a:solidFill>
                  <a:srgbClr val="1B50FF"/>
                </a:solidFill>
                <a:latin typeface="Chivo" panose="00000500000000000000" pitchFamily="2" charset="0"/>
              </a:rPr>
              <a:t>« Comment je me sens ? »</a:t>
            </a:r>
          </a:p>
          <a:p>
            <a:pPr algn="just"/>
            <a:r>
              <a:rPr lang="fr-FR" sz="1600" dirty="0" smtClean="0">
                <a:solidFill>
                  <a:srgbClr val="1B50FF"/>
                </a:solidFill>
                <a:latin typeface="Chivo" panose="00000500000000000000" pitchFamily="2" charset="0"/>
              </a:rPr>
              <a:t>- La rubrique </a:t>
            </a:r>
            <a:r>
              <a:rPr lang="fr-FR" sz="1600" i="1" dirty="0" smtClean="0">
                <a:solidFill>
                  <a:srgbClr val="1B50FF"/>
                </a:solidFill>
                <a:latin typeface="Chivo" panose="00000500000000000000" pitchFamily="2" charset="0"/>
              </a:rPr>
              <a:t>« Qu’est-ce qui a changé dans mon regard ? »</a:t>
            </a:r>
          </a:p>
          <a:p>
            <a:pPr algn="just"/>
            <a:r>
              <a:rPr lang="fr-FR" sz="1600" dirty="0" smtClean="0">
                <a:solidFill>
                  <a:srgbClr val="1B50FF"/>
                </a:solidFill>
                <a:latin typeface="Chivo" panose="00000500000000000000" pitchFamily="2" charset="0"/>
              </a:rPr>
              <a:t>- La rubrique </a:t>
            </a:r>
            <a:r>
              <a:rPr lang="fr-FR" sz="1600" i="1" dirty="0" smtClean="0">
                <a:solidFill>
                  <a:srgbClr val="1B50FF"/>
                </a:solidFill>
                <a:latin typeface="Chivo" panose="00000500000000000000" pitchFamily="2" charset="0"/>
              </a:rPr>
              <a:t>« Comment est-ce que j’entrevois de le mettre en pratique ? »</a:t>
            </a:r>
          </a:p>
          <a:p>
            <a:pPr algn="just"/>
            <a:r>
              <a:rPr lang="fr-FR" sz="1600" dirty="0" smtClean="0">
                <a:solidFill>
                  <a:srgbClr val="1B50FF"/>
                </a:solidFill>
                <a:latin typeface="Chivo" panose="00000500000000000000" pitchFamily="2" charset="0"/>
              </a:rPr>
              <a:t>- La rubrique </a:t>
            </a:r>
            <a:r>
              <a:rPr lang="fr-FR" sz="1600" i="1" dirty="0" smtClean="0">
                <a:solidFill>
                  <a:srgbClr val="1B50FF"/>
                </a:solidFill>
                <a:latin typeface="Chivo" panose="00000500000000000000" pitchFamily="2" charset="0"/>
              </a:rPr>
              <a:t>« Qu’est-ce que j’aurais envie d’approfondir ? »</a:t>
            </a:r>
          </a:p>
        </p:txBody>
      </p:sp>
      <p:sp>
        <p:nvSpPr>
          <p:cNvPr id="5" name="Ellipse 4"/>
          <p:cNvSpPr>
            <a:spLocks noChangeAspect="1"/>
          </p:cNvSpPr>
          <p:nvPr/>
        </p:nvSpPr>
        <p:spPr>
          <a:xfrm>
            <a:off x="361890" y="5618633"/>
            <a:ext cx="1102843" cy="1102843"/>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Pratique réflexive</a:t>
            </a:r>
            <a:endParaRPr lang="fr-FR" sz="700" b="1" dirty="0">
              <a:solidFill>
                <a:srgbClr val="1B50FF"/>
              </a:solidFill>
              <a:latin typeface="Chivo" panose="00000500000000000000" pitchFamily="2" charset="0"/>
            </a:endParaRPr>
          </a:p>
        </p:txBody>
      </p:sp>
    </p:spTree>
    <p:extLst>
      <p:ext uri="{BB962C8B-B14F-4D97-AF65-F5344CB8AC3E}">
        <p14:creationId xmlns:p14="http://schemas.microsoft.com/office/powerpoint/2010/main" val="1284273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22</a:t>
            </a:fld>
            <a:endParaRPr lang="fr-FR"/>
          </a:p>
        </p:txBody>
      </p:sp>
      <p:sp>
        <p:nvSpPr>
          <p:cNvPr id="3" name="Rectangle 2"/>
          <p:cNvSpPr/>
          <p:nvPr/>
        </p:nvSpPr>
        <p:spPr>
          <a:xfrm>
            <a:off x="2020389" y="1436914"/>
            <a:ext cx="6852011" cy="2831544"/>
          </a:xfrm>
          <a:prstGeom prst="rect">
            <a:avLst/>
          </a:prstGeom>
        </p:spPr>
        <p:txBody>
          <a:bodyPr wrap="square">
            <a:spAutoFit/>
          </a:bodyPr>
          <a:lstStyle/>
          <a:p>
            <a:pPr algn="just"/>
            <a:r>
              <a:rPr lang="fr-FR" b="1" dirty="0" smtClean="0">
                <a:solidFill>
                  <a:srgbClr val="4EFFB0"/>
                </a:solidFill>
                <a:latin typeface="Chivo" panose="00000500000000000000" pitchFamily="2" charset="0"/>
              </a:rPr>
              <a:t>Temps de respiration</a:t>
            </a:r>
          </a:p>
          <a:p>
            <a:pPr algn="just"/>
            <a:endParaRPr lang="fr-FR" sz="1600" dirty="0">
              <a:solidFill>
                <a:srgbClr val="1B50FF"/>
              </a:solidFill>
              <a:latin typeface="Chivo" panose="00000500000000000000" pitchFamily="2" charset="0"/>
            </a:endParaRPr>
          </a:p>
          <a:p>
            <a:pPr algn="just"/>
            <a:r>
              <a:rPr lang="fr-BE" sz="1600" dirty="0" smtClean="0">
                <a:solidFill>
                  <a:srgbClr val="1B50FF"/>
                </a:solidFill>
                <a:latin typeface="Chivo" panose="00000500000000000000" pitchFamily="2" charset="0"/>
              </a:rPr>
              <a:t>Pour terminer cette séquence pédagogique, nous </a:t>
            </a:r>
            <a:r>
              <a:rPr lang="fr-BE" sz="1600" dirty="0">
                <a:solidFill>
                  <a:srgbClr val="1B50FF"/>
                </a:solidFill>
                <a:latin typeface="Chivo" panose="00000500000000000000" pitchFamily="2" charset="0"/>
              </a:rPr>
              <a:t>vous </a:t>
            </a:r>
            <a:r>
              <a:rPr lang="fr-BE" sz="1600" dirty="0" smtClean="0">
                <a:solidFill>
                  <a:srgbClr val="1B50FF"/>
                </a:solidFill>
                <a:latin typeface="Chivo" panose="00000500000000000000" pitchFamily="2" charset="0"/>
              </a:rPr>
              <a:t>proposons de prendre encore un temps de </a:t>
            </a:r>
            <a:r>
              <a:rPr lang="fr-BE" sz="1600" dirty="0">
                <a:solidFill>
                  <a:srgbClr val="1B50FF"/>
                </a:solidFill>
                <a:latin typeface="Chivo" panose="00000500000000000000" pitchFamily="2" charset="0"/>
              </a:rPr>
              <a:t>respiration d’une durée de 5-10 minutes, en suivant les consignes </a:t>
            </a:r>
            <a:r>
              <a:rPr lang="fr-BE" sz="1600" dirty="0" smtClean="0">
                <a:solidFill>
                  <a:srgbClr val="1B50FF"/>
                </a:solidFill>
                <a:latin typeface="Chivo" panose="00000500000000000000" pitchFamily="2" charset="0"/>
              </a:rPr>
              <a:t>suivantes.</a:t>
            </a:r>
          </a:p>
          <a:p>
            <a:pPr algn="just"/>
            <a:endParaRPr lang="fr-BE" sz="1600" dirty="0" smtClean="0">
              <a:solidFill>
                <a:srgbClr val="1B50FF"/>
              </a:solidFill>
              <a:latin typeface="Chivo" panose="00000500000000000000" pitchFamily="2" charset="0"/>
            </a:endParaRPr>
          </a:p>
          <a:p>
            <a:pPr algn="just"/>
            <a:r>
              <a:rPr lang="fr-BE" sz="1600" dirty="0">
                <a:solidFill>
                  <a:srgbClr val="1B50FF"/>
                </a:solidFill>
                <a:latin typeface="Chivo" panose="00000500000000000000" pitchFamily="2" charset="0"/>
              </a:rPr>
              <a:t>P</a:t>
            </a:r>
            <a:r>
              <a:rPr lang="fr-BE" sz="1600" dirty="0" smtClean="0">
                <a:solidFill>
                  <a:srgbClr val="1B50FF"/>
                </a:solidFill>
                <a:latin typeface="Chivo" panose="00000500000000000000" pitchFamily="2" charset="0"/>
              </a:rPr>
              <a:t>our </a:t>
            </a:r>
            <a:r>
              <a:rPr lang="fr-BE" sz="1600" dirty="0" smtClean="0">
                <a:solidFill>
                  <a:srgbClr val="1B50FF"/>
                </a:solidFill>
                <a:latin typeface="Chivo" panose="00000500000000000000" pitchFamily="2" charset="0"/>
              </a:rPr>
              <a:t>découvrir la </a:t>
            </a:r>
            <a:r>
              <a:rPr lang="fr-BE" sz="1600" dirty="0">
                <a:solidFill>
                  <a:srgbClr val="1B50FF"/>
                </a:solidFill>
                <a:latin typeface="Chivo" panose="00000500000000000000" pitchFamily="2" charset="0"/>
              </a:rPr>
              <a:t>consigne, cliquez ici</a:t>
            </a:r>
            <a:r>
              <a:rPr lang="fr-BE" sz="1600" dirty="0">
                <a:solidFill>
                  <a:srgbClr val="1B50FF"/>
                </a:solidFill>
                <a:latin typeface="Chivo" panose="00000500000000000000" pitchFamily="2" charset="0"/>
              </a:rPr>
              <a:t> </a:t>
            </a:r>
            <a:r>
              <a:rPr lang="fr-BE" sz="1600" dirty="0" smtClean="0">
                <a:solidFill>
                  <a:srgbClr val="1B50FF"/>
                </a:solidFill>
                <a:latin typeface="Chivo" panose="00000500000000000000" pitchFamily="2" charset="0"/>
              </a:rPr>
              <a:t>:</a:t>
            </a:r>
          </a:p>
          <a:p>
            <a:pPr algn="just"/>
            <a:endParaRPr lang="fr-BE" sz="1600" dirty="0">
              <a:solidFill>
                <a:srgbClr val="1B50FF"/>
              </a:solidFill>
              <a:latin typeface="Chivo" panose="00000500000000000000" pitchFamily="2" charset="0"/>
            </a:endParaRPr>
          </a:p>
          <a:p>
            <a:pPr algn="just"/>
            <a:endParaRPr lang="fr-BE" sz="1600" dirty="0" smtClean="0">
              <a:solidFill>
                <a:srgbClr val="1B50FF"/>
              </a:solidFill>
              <a:latin typeface="Chivo" panose="00000500000000000000" pitchFamily="2" charset="0"/>
            </a:endParaRPr>
          </a:p>
          <a:p>
            <a:pPr algn="just"/>
            <a:endParaRPr lang="fr-BE" sz="1600" dirty="0">
              <a:solidFill>
                <a:srgbClr val="1B50FF"/>
              </a:solidFill>
              <a:latin typeface="Chivo" panose="00000500000000000000" pitchFamily="2" charset="0"/>
            </a:endParaRPr>
          </a:p>
          <a:p>
            <a:pPr algn="just"/>
            <a:endParaRPr lang="fr-FR" sz="1600" dirty="0">
              <a:solidFill>
                <a:srgbClr val="1B50FF"/>
              </a:solidFill>
              <a:latin typeface="Chivo" panose="00000500000000000000" pitchFamily="2" charset="0"/>
            </a:endParaRPr>
          </a:p>
        </p:txBody>
      </p:sp>
      <p:sp>
        <p:nvSpPr>
          <p:cNvPr id="5" name="Ellipse 4"/>
          <p:cNvSpPr>
            <a:spLocks noChangeAspect="1"/>
          </p:cNvSpPr>
          <p:nvPr/>
        </p:nvSpPr>
        <p:spPr>
          <a:xfrm>
            <a:off x="361890" y="5618633"/>
            <a:ext cx="1102843" cy="110284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a:solidFill>
                  <a:srgbClr val="1B50FF"/>
                </a:solidFill>
                <a:latin typeface="Chivo" panose="00000500000000000000" pitchFamily="2" charset="0"/>
              </a:rPr>
              <a:t>É</a:t>
            </a:r>
            <a:r>
              <a:rPr lang="fr-FR" sz="700" b="1" dirty="0" smtClean="0">
                <a:solidFill>
                  <a:srgbClr val="1B50FF"/>
                </a:solidFill>
                <a:latin typeface="Chivo" panose="00000500000000000000" pitchFamily="2" charset="0"/>
              </a:rPr>
              <a:t>motion / Corps </a:t>
            </a:r>
            <a:endParaRPr lang="fr-FR" sz="700" b="1" dirty="0">
              <a:solidFill>
                <a:srgbClr val="1B50FF"/>
              </a:solidFill>
              <a:latin typeface="Chivo" panose="00000500000000000000" pitchFamily="2" charset="0"/>
            </a:endParaRPr>
          </a:p>
        </p:txBody>
      </p:sp>
      <p:pic>
        <p:nvPicPr>
          <p:cNvPr id="4" name="3.Body Scan_F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70587" y="2890611"/>
            <a:ext cx="487363" cy="487363"/>
          </a:xfrm>
          <a:prstGeom prst="rect">
            <a:avLst/>
          </a:prstGeom>
        </p:spPr>
      </p:pic>
    </p:spTree>
    <p:extLst>
      <p:ext uri="{BB962C8B-B14F-4D97-AF65-F5344CB8AC3E}">
        <p14:creationId xmlns:p14="http://schemas.microsoft.com/office/powerpoint/2010/main" val="2706564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7DC09696-8782-4BAD-8097-EF151A794B23}" type="slidenum">
              <a:rPr lang="fr-FR" smtClean="0"/>
              <a:t>3</a:t>
            </a:fld>
            <a:endParaRPr lang="fr-FR"/>
          </a:p>
        </p:txBody>
      </p:sp>
      <p:sp>
        <p:nvSpPr>
          <p:cNvPr id="10" name="ZoneTexte 9"/>
          <p:cNvSpPr txBox="1"/>
          <p:nvPr/>
        </p:nvSpPr>
        <p:spPr>
          <a:xfrm>
            <a:off x="2037806" y="1236616"/>
            <a:ext cx="6609805" cy="400110"/>
          </a:xfrm>
          <a:prstGeom prst="rect">
            <a:avLst/>
          </a:prstGeom>
          <a:noFill/>
        </p:spPr>
        <p:txBody>
          <a:bodyPr wrap="square" rtlCol="0">
            <a:spAutoFit/>
          </a:bodyPr>
          <a:lstStyle/>
          <a:p>
            <a:pPr algn="ctr"/>
            <a:r>
              <a:rPr lang="fr-FR" sz="2000" b="1" dirty="0" smtClean="0">
                <a:solidFill>
                  <a:srgbClr val="4EFFB0"/>
                </a:solidFill>
                <a:latin typeface="Chivo" panose="00000500000000000000" pitchFamily="2" charset="0"/>
              </a:rPr>
              <a:t>SOMMAIRE DE LA </a:t>
            </a:r>
            <a:r>
              <a:rPr lang="fr-FR" sz="2000" b="1" dirty="0">
                <a:solidFill>
                  <a:srgbClr val="4EFFB0"/>
                </a:solidFill>
                <a:latin typeface="Chivo" panose="00000500000000000000" pitchFamily="2" charset="0"/>
              </a:rPr>
              <a:t>SÉQUENCE </a:t>
            </a:r>
            <a:r>
              <a:rPr lang="fr-FR" sz="2000" b="1" dirty="0" smtClean="0">
                <a:solidFill>
                  <a:srgbClr val="4EFFB0"/>
                </a:solidFill>
                <a:latin typeface="Chivo" panose="00000500000000000000" pitchFamily="2" charset="0"/>
              </a:rPr>
              <a:t>PÉDAGOGIQUE :</a:t>
            </a:r>
            <a:endParaRPr lang="fr-FR" sz="1600" dirty="0" smtClean="0">
              <a:solidFill>
                <a:srgbClr val="1B50FF"/>
              </a:solidFill>
              <a:latin typeface="Chivo" panose="00000500000000000000" pitchFamily="2" charset="0"/>
            </a:endParaRPr>
          </a:p>
        </p:txBody>
      </p:sp>
      <p:graphicFrame>
        <p:nvGraphicFramePr>
          <p:cNvPr id="17" name="Tableau 16"/>
          <p:cNvGraphicFramePr>
            <a:graphicFrameLocks noGrp="1"/>
          </p:cNvGraphicFramePr>
          <p:nvPr>
            <p:extLst>
              <p:ext uri="{D42A27DB-BD31-4B8C-83A1-F6EECF244321}">
                <p14:modId xmlns:p14="http://schemas.microsoft.com/office/powerpoint/2010/main" val="109276829"/>
              </p:ext>
            </p:extLst>
          </p:nvPr>
        </p:nvGraphicFramePr>
        <p:xfrm>
          <a:off x="2217026" y="2000591"/>
          <a:ext cx="6298324" cy="3688080"/>
        </p:xfrm>
        <a:graphic>
          <a:graphicData uri="http://schemas.openxmlformats.org/drawingml/2006/table">
            <a:tbl>
              <a:tblPr firstRow="1" bandRow="1">
                <a:tableStyleId>{22838BEF-8BB2-4498-84A7-C5851F593DF1}</a:tableStyleId>
              </a:tblPr>
              <a:tblGrid>
                <a:gridCol w="622738">
                  <a:extLst>
                    <a:ext uri="{9D8B030D-6E8A-4147-A177-3AD203B41FA5}">
                      <a16:colId xmlns:a16="http://schemas.microsoft.com/office/drawing/2014/main" val="521946630"/>
                    </a:ext>
                  </a:extLst>
                </a:gridCol>
                <a:gridCol w="5675586">
                  <a:extLst>
                    <a:ext uri="{9D8B030D-6E8A-4147-A177-3AD203B41FA5}">
                      <a16:colId xmlns:a16="http://schemas.microsoft.com/office/drawing/2014/main" val="2522178678"/>
                    </a:ext>
                  </a:extLst>
                </a:gridCol>
              </a:tblGrid>
              <a:tr h="370840">
                <a:tc>
                  <a:txBody>
                    <a:bodyPr/>
                    <a:lstStyle/>
                    <a:p>
                      <a:pPr algn="ctr"/>
                      <a:endParaRPr lang="fr-FR" sz="2800" b="0" dirty="0">
                        <a:solidFill>
                          <a:srgbClr val="1B50FF"/>
                        </a:solidFill>
                        <a:latin typeface="Chivo" panose="00000500000000000000" pitchFamily="2" charset="0"/>
                      </a:endParaRPr>
                    </a:p>
                  </a:txBody>
                  <a:tcP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fr-FR" sz="1600" b="1" u="sng" dirty="0" smtClean="0">
                          <a:solidFill>
                            <a:srgbClr val="1B50FF"/>
                          </a:solidFill>
                          <a:latin typeface="Chivo" panose="00000500000000000000" pitchFamily="2" charset="0"/>
                        </a:rPr>
                        <a:t>Entrée en matière</a:t>
                      </a:r>
                      <a:r>
                        <a:rPr lang="fr-FR" sz="1600" b="0" dirty="0" smtClean="0">
                          <a:solidFill>
                            <a:srgbClr val="1B50FF"/>
                          </a:solidFill>
                          <a:latin typeface="Chivo" panose="00000500000000000000" pitchFamily="2" charset="0"/>
                        </a:rPr>
                        <a:t> : le</a:t>
                      </a:r>
                      <a:r>
                        <a:rPr lang="fr-FR" sz="1600" b="0" baseline="0" dirty="0" smtClean="0">
                          <a:solidFill>
                            <a:srgbClr val="1B50FF"/>
                          </a:solidFill>
                          <a:latin typeface="Chivo" panose="00000500000000000000" pitchFamily="2" charset="0"/>
                        </a:rPr>
                        <a:t> plan de la séquence</a:t>
                      </a:r>
                      <a:endParaRPr lang="fr-FR" sz="1600" b="0" dirty="0">
                        <a:solidFill>
                          <a:srgbClr val="1B50FF"/>
                        </a:solidFill>
                        <a:latin typeface="Chivo" panose="00000500000000000000" pitchFamily="2" charset="0"/>
                      </a:endParaRPr>
                    </a:p>
                  </a:txBody>
                  <a:tcPr anchor="ct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28759538"/>
                  </a:ext>
                </a:extLst>
              </a:tr>
              <a:tr h="370840">
                <a:tc>
                  <a:txBody>
                    <a:bodyPr/>
                    <a:lstStyle/>
                    <a:p>
                      <a:pPr algn="ctr"/>
                      <a:endParaRPr lang="fr-FR" sz="2800" b="0" dirty="0">
                        <a:solidFill>
                          <a:srgbClr val="1B50FF"/>
                        </a:solidFill>
                        <a:latin typeface="Chivo" panose="00000500000000000000" pitchFamily="2" charset="0"/>
                      </a:endParaRPr>
                    </a:p>
                  </a:txBody>
                  <a:tcP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fr-FR" sz="1600" b="1" u="sng" dirty="0" smtClean="0">
                          <a:solidFill>
                            <a:srgbClr val="1B50FF"/>
                          </a:solidFill>
                          <a:latin typeface="Chivo" panose="00000500000000000000" pitchFamily="2" charset="0"/>
                        </a:rPr>
                        <a:t>Pratique réflexive</a:t>
                      </a:r>
                      <a:r>
                        <a:rPr lang="fr-FR" sz="1600" b="0" dirty="0" smtClean="0">
                          <a:solidFill>
                            <a:srgbClr val="1B50FF"/>
                          </a:solidFill>
                          <a:latin typeface="Chivo" panose="00000500000000000000" pitchFamily="2" charset="0"/>
                        </a:rPr>
                        <a:t> : quelques exercices</a:t>
                      </a:r>
                      <a:r>
                        <a:rPr lang="fr-FR" sz="1600" b="0" baseline="0" dirty="0" smtClean="0">
                          <a:solidFill>
                            <a:srgbClr val="1B50FF"/>
                          </a:solidFill>
                          <a:latin typeface="Chivo" panose="00000500000000000000" pitchFamily="2" charset="0"/>
                        </a:rPr>
                        <a:t> ou bien un teaser pour vous aider à porter un regard </a:t>
                      </a:r>
                      <a:r>
                        <a:rPr lang="fr-FR" sz="1600" b="0" u="sng" dirty="0" smtClean="0">
                          <a:solidFill>
                            <a:srgbClr val="1B50FF"/>
                          </a:solidFill>
                          <a:latin typeface="Chivo" panose="00000500000000000000" pitchFamily="2" charset="0"/>
                        </a:rPr>
                        <a:t>avant</a:t>
                      </a:r>
                      <a:r>
                        <a:rPr lang="fr-FR" sz="1600" b="0" dirty="0" smtClean="0">
                          <a:solidFill>
                            <a:srgbClr val="1B50FF"/>
                          </a:solidFill>
                          <a:latin typeface="Chivo" panose="00000500000000000000" pitchFamily="2" charset="0"/>
                        </a:rPr>
                        <a:t> la découverte</a:t>
                      </a:r>
                      <a:r>
                        <a:rPr lang="fr-FR" sz="1600" b="0" baseline="0" dirty="0" smtClean="0">
                          <a:solidFill>
                            <a:srgbClr val="1B50FF"/>
                          </a:solidFill>
                          <a:latin typeface="Chivo" panose="00000500000000000000" pitchFamily="2" charset="0"/>
                        </a:rPr>
                        <a:t> de la séquence</a:t>
                      </a:r>
                      <a:r>
                        <a:rPr lang="fr-FR" sz="1600" b="0" dirty="0" smtClean="0">
                          <a:solidFill>
                            <a:srgbClr val="1B50FF"/>
                          </a:solidFill>
                          <a:latin typeface="Chivo" panose="00000500000000000000" pitchFamily="2" charset="0"/>
                        </a:rPr>
                        <a:t> (vos</a:t>
                      </a:r>
                      <a:r>
                        <a:rPr lang="fr-FR" sz="1600" b="0" baseline="0" dirty="0" smtClean="0">
                          <a:solidFill>
                            <a:srgbClr val="1B50FF"/>
                          </a:solidFill>
                          <a:latin typeface="Chivo" panose="00000500000000000000" pitchFamily="2" charset="0"/>
                        </a:rPr>
                        <a:t> pré-représentations) </a:t>
                      </a:r>
                      <a:r>
                        <a:rPr lang="fr-FR" sz="1600" b="0" u="sng" baseline="0" dirty="0" smtClean="0">
                          <a:solidFill>
                            <a:srgbClr val="1B50FF"/>
                          </a:solidFill>
                          <a:latin typeface="Chivo" panose="00000500000000000000" pitchFamily="2" charset="0"/>
                        </a:rPr>
                        <a:t>et</a:t>
                      </a:r>
                      <a:r>
                        <a:rPr lang="fr-FR" sz="1600" b="0" baseline="0" dirty="0" smtClean="0">
                          <a:solidFill>
                            <a:srgbClr val="1B50FF"/>
                          </a:solidFill>
                          <a:latin typeface="Chivo" panose="00000500000000000000" pitchFamily="2" charset="0"/>
                        </a:rPr>
                        <a:t> un temps de réflexion </a:t>
                      </a:r>
                      <a:r>
                        <a:rPr lang="fr-FR" sz="1600" b="0" u="sng" baseline="0" dirty="0" smtClean="0">
                          <a:solidFill>
                            <a:srgbClr val="1B50FF"/>
                          </a:solidFill>
                          <a:latin typeface="Chivo" panose="00000500000000000000" pitchFamily="2" charset="0"/>
                        </a:rPr>
                        <a:t>après</a:t>
                      </a:r>
                      <a:r>
                        <a:rPr lang="fr-FR" sz="1600" b="0" baseline="0" dirty="0" smtClean="0">
                          <a:solidFill>
                            <a:srgbClr val="1B50FF"/>
                          </a:solidFill>
                          <a:latin typeface="Chivo" panose="00000500000000000000" pitchFamily="2" charset="0"/>
                        </a:rPr>
                        <a:t> l’apprentissage du contenu (qu’est-ce que vous avez ressenti, appris ?)</a:t>
                      </a:r>
                      <a:endParaRPr lang="fr-FR" sz="1600" b="0" dirty="0">
                        <a:solidFill>
                          <a:srgbClr val="1B50FF"/>
                        </a:solidFill>
                        <a:latin typeface="Chivo" panose="00000500000000000000" pitchFamily="2" charset="0"/>
                      </a:endParaRPr>
                    </a:p>
                  </a:txBody>
                  <a:tcPr anchor="ct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49846763"/>
                  </a:ext>
                </a:extLst>
              </a:tr>
              <a:tr h="370840">
                <a:tc>
                  <a:txBody>
                    <a:bodyPr/>
                    <a:lstStyle/>
                    <a:p>
                      <a:pPr algn="ctr"/>
                      <a:endParaRPr lang="fr-FR" sz="2800" b="0" dirty="0">
                        <a:solidFill>
                          <a:srgbClr val="1B50FF"/>
                        </a:solidFill>
                        <a:latin typeface="Chivo" panose="00000500000000000000" pitchFamily="2" charset="0"/>
                      </a:endParaRPr>
                    </a:p>
                  </a:txBody>
                  <a:tcP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b="1" u="sng" dirty="0" smtClean="0">
                          <a:solidFill>
                            <a:srgbClr val="1B50FF"/>
                          </a:solidFill>
                          <a:latin typeface="Chivo" panose="00000500000000000000" pitchFamily="2" charset="0"/>
                        </a:rPr>
                        <a:t>Émotion / Corps</a:t>
                      </a:r>
                      <a:r>
                        <a:rPr lang="fr-FR" sz="1600" b="0" dirty="0" smtClean="0">
                          <a:solidFill>
                            <a:srgbClr val="1B50FF"/>
                          </a:solidFill>
                          <a:latin typeface="Chivo" panose="00000500000000000000" pitchFamily="2" charset="0"/>
                        </a:rPr>
                        <a:t> : </a:t>
                      </a:r>
                      <a:r>
                        <a:rPr lang="fr-FR" sz="1600" b="0" baseline="0" dirty="0" smtClean="0">
                          <a:solidFill>
                            <a:srgbClr val="1B50FF"/>
                          </a:solidFill>
                          <a:latin typeface="Chivo" panose="00000500000000000000" pitchFamily="2" charset="0"/>
                        </a:rPr>
                        <a:t>pour une belle mise en condition, </a:t>
                      </a:r>
                      <a:r>
                        <a:rPr lang="fr-FR" sz="1600" b="0" dirty="0" smtClean="0">
                          <a:solidFill>
                            <a:srgbClr val="1B50FF"/>
                          </a:solidFill>
                          <a:latin typeface="Chivo" panose="00000500000000000000" pitchFamily="2" charset="0"/>
                        </a:rPr>
                        <a:t>un temps d’exercices de respiration</a:t>
                      </a:r>
                      <a:r>
                        <a:rPr lang="fr-FR" sz="1600" b="0" baseline="0" dirty="0" smtClean="0">
                          <a:solidFill>
                            <a:srgbClr val="1B50FF"/>
                          </a:solidFill>
                          <a:latin typeface="Chivo" panose="00000500000000000000" pitchFamily="2" charset="0"/>
                        </a:rPr>
                        <a:t> proposé </a:t>
                      </a:r>
                      <a:r>
                        <a:rPr lang="fr-FR" sz="1600" b="0" u="sng" baseline="0" dirty="0" smtClean="0">
                          <a:solidFill>
                            <a:srgbClr val="1B50FF"/>
                          </a:solidFill>
                          <a:latin typeface="Chivo" panose="00000500000000000000" pitchFamily="2" charset="0"/>
                        </a:rPr>
                        <a:t>avant</a:t>
                      </a:r>
                      <a:r>
                        <a:rPr lang="fr-FR" sz="1600" b="0" baseline="0" dirty="0" smtClean="0">
                          <a:solidFill>
                            <a:srgbClr val="1B50FF"/>
                          </a:solidFill>
                          <a:latin typeface="Chivo" panose="00000500000000000000" pitchFamily="2" charset="0"/>
                        </a:rPr>
                        <a:t> et </a:t>
                      </a:r>
                      <a:r>
                        <a:rPr lang="fr-FR" sz="1600" b="0" u="sng" baseline="0" dirty="0" smtClean="0">
                          <a:solidFill>
                            <a:srgbClr val="1B50FF"/>
                          </a:solidFill>
                          <a:latin typeface="Chivo" panose="00000500000000000000" pitchFamily="2" charset="0"/>
                        </a:rPr>
                        <a:t>après</a:t>
                      </a:r>
                      <a:r>
                        <a:rPr lang="fr-FR" sz="1600" b="0" baseline="0" dirty="0" smtClean="0">
                          <a:solidFill>
                            <a:srgbClr val="1B50FF"/>
                          </a:solidFill>
                          <a:latin typeface="Chivo" panose="00000500000000000000" pitchFamily="2" charset="0"/>
                        </a:rPr>
                        <a:t> l’apprentissage</a:t>
                      </a:r>
                      <a:endParaRPr lang="fr-FR" sz="1600" b="0" dirty="0">
                        <a:solidFill>
                          <a:srgbClr val="1B50FF"/>
                        </a:solidFill>
                        <a:latin typeface="Chivo" panose="00000500000000000000" pitchFamily="2" charset="0"/>
                      </a:endParaRPr>
                    </a:p>
                  </a:txBody>
                  <a:tcPr anchor="ct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0190545"/>
                  </a:ext>
                </a:extLst>
              </a:tr>
              <a:tr h="370840">
                <a:tc>
                  <a:txBody>
                    <a:bodyPr/>
                    <a:lstStyle/>
                    <a:p>
                      <a:pPr algn="ctr"/>
                      <a:endParaRPr lang="fr-FR" sz="2800" b="0" dirty="0">
                        <a:solidFill>
                          <a:srgbClr val="1B50FF"/>
                        </a:solidFill>
                        <a:latin typeface="Chivo" panose="00000500000000000000" pitchFamily="2" charset="0"/>
                      </a:endParaRPr>
                    </a:p>
                  </a:txBody>
                  <a:tcP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fr-FR" sz="1600" b="1" u="sng" dirty="0" smtClean="0">
                          <a:solidFill>
                            <a:srgbClr val="1B50FF"/>
                          </a:solidFill>
                          <a:latin typeface="Chivo" panose="00000500000000000000" pitchFamily="2" charset="0"/>
                        </a:rPr>
                        <a:t>Concept</a:t>
                      </a:r>
                      <a:r>
                        <a:rPr lang="fr-FR" sz="1600" b="1" dirty="0" smtClean="0">
                          <a:solidFill>
                            <a:srgbClr val="1B50FF"/>
                          </a:solidFill>
                          <a:latin typeface="Chivo" panose="00000500000000000000" pitchFamily="2" charset="0"/>
                        </a:rPr>
                        <a:t> </a:t>
                      </a:r>
                      <a:r>
                        <a:rPr lang="fr-FR" sz="1600" b="0" dirty="0" smtClean="0">
                          <a:solidFill>
                            <a:srgbClr val="1B50FF"/>
                          </a:solidFill>
                          <a:latin typeface="Chivo" panose="00000500000000000000" pitchFamily="2" charset="0"/>
                        </a:rPr>
                        <a:t>: le contenu</a:t>
                      </a:r>
                      <a:r>
                        <a:rPr lang="fr-FR" sz="1600" b="0" baseline="0" dirty="0" smtClean="0">
                          <a:solidFill>
                            <a:srgbClr val="1B50FF"/>
                          </a:solidFill>
                          <a:latin typeface="Chivo" panose="00000500000000000000" pitchFamily="2" charset="0"/>
                        </a:rPr>
                        <a:t> de la séquence</a:t>
                      </a:r>
                      <a:endParaRPr lang="fr-FR" sz="1600" b="0" dirty="0">
                        <a:solidFill>
                          <a:srgbClr val="1B50FF"/>
                        </a:solidFill>
                        <a:latin typeface="Chivo" panose="00000500000000000000" pitchFamily="2" charset="0"/>
                      </a:endParaRPr>
                    </a:p>
                  </a:txBody>
                  <a:tcPr anchor="ct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641062"/>
                  </a:ext>
                </a:extLst>
              </a:tr>
              <a:tr h="370840">
                <a:tc>
                  <a:txBody>
                    <a:bodyPr/>
                    <a:lstStyle/>
                    <a:p>
                      <a:pPr algn="ctr"/>
                      <a:endParaRPr lang="fr-FR" sz="2800" b="0" dirty="0">
                        <a:solidFill>
                          <a:srgbClr val="1B50FF"/>
                        </a:solidFill>
                        <a:latin typeface="Chivo" panose="00000500000000000000" pitchFamily="2" charset="0"/>
                      </a:endParaRPr>
                    </a:p>
                  </a:txBody>
                  <a:tcP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fr-FR" sz="1600" b="1" u="sng" dirty="0" smtClean="0">
                          <a:solidFill>
                            <a:srgbClr val="1B50FF"/>
                          </a:solidFill>
                          <a:latin typeface="Chivo" panose="00000500000000000000" pitchFamily="2" charset="0"/>
                        </a:rPr>
                        <a:t>Temps d’appropriation</a:t>
                      </a:r>
                      <a:r>
                        <a:rPr lang="fr-FR" sz="1600" b="1" dirty="0" smtClean="0">
                          <a:solidFill>
                            <a:srgbClr val="1B50FF"/>
                          </a:solidFill>
                          <a:latin typeface="Chivo" panose="00000500000000000000" pitchFamily="2" charset="0"/>
                        </a:rPr>
                        <a:t> </a:t>
                      </a:r>
                      <a:r>
                        <a:rPr lang="fr-FR" sz="1600" b="0" dirty="0" smtClean="0">
                          <a:solidFill>
                            <a:srgbClr val="1B50FF"/>
                          </a:solidFill>
                          <a:latin typeface="Chivo" panose="00000500000000000000" pitchFamily="2" charset="0"/>
                        </a:rPr>
                        <a:t>: les exercices</a:t>
                      </a:r>
                      <a:r>
                        <a:rPr lang="fr-FR" sz="1600" b="0" baseline="0" dirty="0" smtClean="0">
                          <a:solidFill>
                            <a:srgbClr val="1B50FF"/>
                          </a:solidFill>
                          <a:latin typeface="Chivo" panose="00000500000000000000" pitchFamily="2" charset="0"/>
                        </a:rPr>
                        <a:t> et leurs corrigés</a:t>
                      </a:r>
                      <a:endParaRPr lang="fr-FR" sz="1600" b="0" dirty="0">
                        <a:solidFill>
                          <a:srgbClr val="1B50FF"/>
                        </a:solidFill>
                        <a:latin typeface="Chivo" panose="00000500000000000000" pitchFamily="2" charset="0"/>
                      </a:endParaRPr>
                    </a:p>
                  </a:txBody>
                  <a:tcPr anchor="ct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71055140"/>
                  </a:ext>
                </a:extLst>
              </a:tr>
            </a:tbl>
          </a:graphicData>
        </a:graphic>
      </p:graphicFrame>
      <p:sp>
        <p:nvSpPr>
          <p:cNvPr id="18" name="Ellipse 17"/>
          <p:cNvSpPr/>
          <p:nvPr/>
        </p:nvSpPr>
        <p:spPr>
          <a:xfrm>
            <a:off x="2340178" y="2046237"/>
            <a:ext cx="357051" cy="3570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p:cNvSpPr/>
          <p:nvPr/>
        </p:nvSpPr>
        <p:spPr>
          <a:xfrm>
            <a:off x="2340177" y="2601010"/>
            <a:ext cx="357051" cy="357051"/>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p:cNvSpPr/>
          <p:nvPr/>
        </p:nvSpPr>
        <p:spPr>
          <a:xfrm>
            <a:off x="2340177" y="3915532"/>
            <a:ext cx="357051" cy="357051"/>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p:cNvSpPr/>
          <p:nvPr/>
        </p:nvSpPr>
        <p:spPr>
          <a:xfrm>
            <a:off x="2336039" y="4713708"/>
            <a:ext cx="357051" cy="357051"/>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p:cNvSpPr/>
          <p:nvPr/>
        </p:nvSpPr>
        <p:spPr>
          <a:xfrm>
            <a:off x="2336039" y="5251956"/>
            <a:ext cx="357051" cy="357051"/>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73519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4</a:t>
            </a:fld>
            <a:endParaRPr lang="fr-FR"/>
          </a:p>
        </p:txBody>
      </p:sp>
      <p:sp>
        <p:nvSpPr>
          <p:cNvPr id="7" name="Rectangle 6"/>
          <p:cNvSpPr/>
          <p:nvPr/>
        </p:nvSpPr>
        <p:spPr>
          <a:xfrm>
            <a:off x="2040527" y="1401468"/>
            <a:ext cx="6831874" cy="3970318"/>
          </a:xfrm>
          <a:prstGeom prst="rect">
            <a:avLst/>
          </a:prstGeom>
        </p:spPr>
        <p:txBody>
          <a:bodyPr wrap="square">
            <a:spAutoFit/>
          </a:bodyPr>
          <a:lstStyle/>
          <a:p>
            <a:pPr algn="just"/>
            <a:r>
              <a:rPr lang="fr-BE" dirty="0" smtClean="0">
                <a:solidFill>
                  <a:srgbClr val="1B50FF"/>
                </a:solidFill>
                <a:latin typeface="Chivo" panose="00000500000000000000" pitchFamily="2" charset="0"/>
              </a:rPr>
              <a:t>Et </a:t>
            </a:r>
            <a:r>
              <a:rPr lang="fr-BE" dirty="0">
                <a:solidFill>
                  <a:srgbClr val="1B50FF"/>
                </a:solidFill>
                <a:latin typeface="Chivo" panose="00000500000000000000" pitchFamily="2" charset="0"/>
              </a:rPr>
              <a:t>maintenant</a:t>
            </a:r>
            <a:r>
              <a:rPr lang="fr-BE" dirty="0" smtClean="0">
                <a:solidFill>
                  <a:srgbClr val="1B50FF"/>
                </a:solidFill>
                <a:latin typeface="Chivo" panose="00000500000000000000" pitchFamily="2" charset="0"/>
              </a:rPr>
              <a:t>,</a:t>
            </a:r>
          </a:p>
          <a:p>
            <a:pPr algn="just"/>
            <a:endParaRPr lang="fr-BE" dirty="0">
              <a:solidFill>
                <a:srgbClr val="1B50FF"/>
              </a:solidFill>
              <a:latin typeface="Chivo" panose="00000500000000000000" pitchFamily="2" charset="0"/>
            </a:endParaRPr>
          </a:p>
          <a:p>
            <a:pPr algn="just"/>
            <a:r>
              <a:rPr lang="fr-BE" dirty="0" smtClean="0">
                <a:solidFill>
                  <a:srgbClr val="1B50FF"/>
                </a:solidFill>
                <a:latin typeface="Chivo" panose="00000500000000000000" pitchFamily="2" charset="0"/>
              </a:rPr>
              <a:t>Munissez-vous de </a:t>
            </a:r>
            <a:r>
              <a:rPr lang="fr-BE" dirty="0">
                <a:solidFill>
                  <a:srgbClr val="1B50FF"/>
                </a:solidFill>
                <a:latin typeface="Chivo" panose="00000500000000000000" pitchFamily="2" charset="0"/>
              </a:rPr>
              <a:t>votre </a:t>
            </a:r>
            <a:r>
              <a:rPr lang="fr-BE" b="1" dirty="0">
                <a:solidFill>
                  <a:srgbClr val="1B50FF"/>
                </a:solidFill>
                <a:latin typeface="Chivo" panose="00000500000000000000" pitchFamily="2" charset="0"/>
              </a:rPr>
              <a:t>Carnet de bord des </a:t>
            </a:r>
            <a:r>
              <a:rPr lang="fr-BE" b="1" dirty="0" smtClean="0">
                <a:solidFill>
                  <a:srgbClr val="1B50FF"/>
                </a:solidFill>
                <a:latin typeface="Chivo" panose="00000500000000000000" pitchFamily="2" charset="0"/>
              </a:rPr>
              <a:t>apprentissages</a:t>
            </a:r>
            <a:r>
              <a:rPr lang="fr-BE" b="1" dirty="0">
                <a:solidFill>
                  <a:srgbClr val="1B50FF"/>
                </a:solidFill>
                <a:latin typeface="Chivo" panose="00000500000000000000" pitchFamily="2" charset="0"/>
              </a:rPr>
              <a:t> </a:t>
            </a:r>
            <a:r>
              <a:rPr lang="fr-BE" b="1" dirty="0" smtClean="0">
                <a:solidFill>
                  <a:srgbClr val="1B50FF"/>
                </a:solidFill>
                <a:latin typeface="Chivo" panose="00000500000000000000" pitchFamily="2" charset="0"/>
              </a:rPr>
              <a:t>CHANGE </a:t>
            </a:r>
            <a:r>
              <a:rPr lang="fr-BE" b="1" smtClean="0">
                <a:solidFill>
                  <a:srgbClr val="1B50FF"/>
                </a:solidFill>
                <a:latin typeface="Chivo" panose="00000500000000000000" pitchFamily="2" charset="0"/>
              </a:rPr>
              <a:t>OF VIEW.</a:t>
            </a:r>
          </a:p>
          <a:p>
            <a:pPr algn="just"/>
            <a:endParaRPr lang="fr-BE" dirty="0" smtClean="0">
              <a:solidFill>
                <a:srgbClr val="C00000"/>
              </a:solidFill>
              <a:latin typeface="Chivo" panose="00000500000000000000" pitchFamily="2" charset="0"/>
            </a:endParaRPr>
          </a:p>
          <a:p>
            <a:pPr algn="just"/>
            <a:r>
              <a:rPr lang="fr-BE" b="1" dirty="0" smtClean="0">
                <a:solidFill>
                  <a:srgbClr val="1B50FF"/>
                </a:solidFill>
                <a:latin typeface="Chivo" panose="00000500000000000000" pitchFamily="2" charset="0"/>
              </a:rPr>
              <a:t>Le Carnet CHANGE OF VIEW, qu’est-ce que c’est ?</a:t>
            </a:r>
          </a:p>
          <a:p>
            <a:pPr algn="just"/>
            <a:endParaRPr lang="fr-BE" dirty="0" smtClean="0">
              <a:solidFill>
                <a:srgbClr val="1B50FF"/>
              </a:solidFill>
              <a:latin typeface="Chivo" panose="00000500000000000000" pitchFamily="2" charset="0"/>
            </a:endParaRPr>
          </a:p>
          <a:p>
            <a:pPr algn="just"/>
            <a:r>
              <a:rPr lang="fr-BE" dirty="0" smtClean="0">
                <a:solidFill>
                  <a:srgbClr val="1B50FF"/>
                </a:solidFill>
                <a:latin typeface="Chivo" panose="00000500000000000000" pitchFamily="2" charset="0"/>
              </a:rPr>
              <a:t>C’est votre compagnon de route tout au long de votre découverte du Référentiel sur l’</a:t>
            </a:r>
            <a:r>
              <a:rPr lang="fr-BE" dirty="0" err="1" smtClean="0">
                <a:solidFill>
                  <a:srgbClr val="1B50FF"/>
                </a:solidFill>
                <a:latin typeface="Chivo" panose="00000500000000000000" pitchFamily="2" charset="0"/>
              </a:rPr>
              <a:t>empowerment</a:t>
            </a:r>
            <a:r>
              <a:rPr lang="fr-BE" dirty="0" smtClean="0">
                <a:solidFill>
                  <a:srgbClr val="1B50FF"/>
                </a:solidFill>
                <a:latin typeface="Chivo" panose="00000500000000000000" pitchFamily="2" charset="0"/>
              </a:rPr>
              <a:t>. Il contient des rubriques qui vous permettent de structurer vos prises de notes : vos pré-représentations des thématiques abordées, vos notes prises pendant la lecture du contenu, vos solutions aux exercices, vos ressentis et vos conclusions.</a:t>
            </a:r>
          </a:p>
          <a:p>
            <a:endParaRPr lang="fr-BE" dirty="0" smtClean="0">
              <a:solidFill>
                <a:srgbClr val="C00000"/>
              </a:solidFill>
              <a:latin typeface="Chivo" panose="00000500000000000000" pitchFamily="2" charset="0"/>
            </a:endParaRPr>
          </a:p>
        </p:txBody>
      </p:sp>
    </p:spTree>
    <p:extLst>
      <p:ext uri="{BB962C8B-B14F-4D97-AF65-F5344CB8AC3E}">
        <p14:creationId xmlns:p14="http://schemas.microsoft.com/office/powerpoint/2010/main" val="770997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fade">
                                      <p:cBhvr>
                                        <p:cTn id="17" dur="500"/>
                                        <p:tgtEl>
                                          <p:spTgt spid="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6" end="6"/>
                                            </p:txEl>
                                          </p:spTgt>
                                        </p:tgtEl>
                                        <p:attrNameLst>
                                          <p:attrName>style.visibility</p:attrName>
                                        </p:attrNameLst>
                                      </p:cBhvr>
                                      <p:to>
                                        <p:strVal val="visible"/>
                                      </p:to>
                                    </p:set>
                                    <p:animEffect transition="in" filter="fade">
                                      <p:cBhvr>
                                        <p:cTn id="22"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5</a:t>
            </a:fld>
            <a:endParaRPr lang="fr-FR"/>
          </a:p>
        </p:txBody>
      </p:sp>
      <p:sp>
        <p:nvSpPr>
          <p:cNvPr id="3" name="Rectangle 2"/>
          <p:cNvSpPr/>
          <p:nvPr/>
        </p:nvSpPr>
        <p:spPr>
          <a:xfrm>
            <a:off x="2010529" y="1360456"/>
            <a:ext cx="6978769" cy="2862322"/>
          </a:xfrm>
          <a:prstGeom prst="rect">
            <a:avLst/>
          </a:prstGeom>
        </p:spPr>
        <p:txBody>
          <a:bodyPr wrap="square">
            <a:spAutoFit/>
          </a:bodyPr>
          <a:lstStyle/>
          <a:p>
            <a:pPr fontAlgn="base"/>
            <a:r>
              <a:rPr lang="fr-FR" dirty="0" smtClean="0">
                <a:solidFill>
                  <a:srgbClr val="1B50FF"/>
                </a:solidFill>
                <a:latin typeface="Chivo" panose="00000500000000000000" pitchFamily="2" charset="0"/>
              </a:rPr>
              <a:t>Dans </a:t>
            </a:r>
            <a:r>
              <a:rPr lang="fr-FR" dirty="0">
                <a:solidFill>
                  <a:srgbClr val="1B50FF"/>
                </a:solidFill>
                <a:latin typeface="Chivo" panose="00000500000000000000" pitchFamily="2" charset="0"/>
              </a:rPr>
              <a:t>cette séquence sur la personne au centre de la relation d’accompagnement, nous vous invitons à </a:t>
            </a:r>
            <a:r>
              <a:rPr lang="fr-FR" dirty="0" smtClean="0">
                <a:solidFill>
                  <a:srgbClr val="1B50FF"/>
                </a:solidFill>
                <a:latin typeface="Chivo" panose="00000500000000000000" pitchFamily="2" charset="0"/>
              </a:rPr>
              <a:t>découvrir :</a:t>
            </a:r>
            <a:r>
              <a:rPr lang="fr-BE" dirty="0">
                <a:solidFill>
                  <a:srgbClr val="1B50FF"/>
                </a:solidFill>
                <a:latin typeface="Chivo" panose="00000500000000000000" pitchFamily="2" charset="0"/>
              </a:rPr>
              <a:t> </a:t>
            </a:r>
            <a:endParaRPr lang="fr-FR" dirty="0">
              <a:solidFill>
                <a:srgbClr val="1B50FF"/>
              </a:solidFill>
              <a:latin typeface="Chivo" panose="00000500000000000000" pitchFamily="2" charset="0"/>
            </a:endParaRPr>
          </a:p>
          <a:p>
            <a:pPr lvl="0" fontAlgn="base"/>
            <a:endParaRPr lang="fr-FR" dirty="0" smtClean="0">
              <a:solidFill>
                <a:srgbClr val="1B50FF"/>
              </a:solidFill>
              <a:latin typeface="Chivo" panose="00000500000000000000" pitchFamily="2" charset="0"/>
            </a:endParaRPr>
          </a:p>
          <a:p>
            <a:pPr marL="285750" lvl="0" indent="-285750" fontAlgn="base">
              <a:buFontTx/>
              <a:buChar char="-"/>
            </a:pPr>
            <a:r>
              <a:rPr lang="fr-FR" dirty="0" smtClean="0">
                <a:solidFill>
                  <a:srgbClr val="1B50FF"/>
                </a:solidFill>
                <a:latin typeface="Chivo" panose="00000500000000000000" pitchFamily="2" charset="0"/>
              </a:rPr>
              <a:t>comment </a:t>
            </a:r>
            <a:r>
              <a:rPr lang="fr-FR" dirty="0">
                <a:solidFill>
                  <a:srgbClr val="1B50FF"/>
                </a:solidFill>
                <a:latin typeface="Chivo" panose="00000500000000000000" pitchFamily="2" charset="0"/>
              </a:rPr>
              <a:t>CHANGE OF VIEW la conçoit, </a:t>
            </a:r>
            <a:r>
              <a:rPr lang="fr-BE" dirty="0">
                <a:solidFill>
                  <a:srgbClr val="1B50FF"/>
                </a:solidFill>
                <a:latin typeface="Chivo" panose="00000500000000000000" pitchFamily="2" charset="0"/>
              </a:rPr>
              <a:t> </a:t>
            </a:r>
            <a:endParaRPr lang="fr-BE" dirty="0" smtClean="0">
              <a:solidFill>
                <a:srgbClr val="1B50FF"/>
              </a:solidFill>
              <a:latin typeface="Chivo" panose="00000500000000000000" pitchFamily="2" charset="0"/>
            </a:endParaRPr>
          </a:p>
          <a:p>
            <a:pPr lvl="0" fontAlgn="base"/>
            <a:endParaRPr lang="fr-BE" dirty="0">
              <a:solidFill>
                <a:srgbClr val="1B50FF"/>
              </a:solidFill>
              <a:latin typeface="Chivo" panose="00000500000000000000" pitchFamily="2" charset="0"/>
            </a:endParaRPr>
          </a:p>
          <a:p>
            <a:pPr marL="285750" lvl="0" indent="-285750" fontAlgn="base">
              <a:buFontTx/>
              <a:buChar char="-"/>
            </a:pPr>
            <a:r>
              <a:rPr lang="fr-FR" dirty="0" smtClean="0">
                <a:solidFill>
                  <a:srgbClr val="1B50FF"/>
                </a:solidFill>
                <a:latin typeface="Chivo" panose="00000500000000000000" pitchFamily="2" charset="0"/>
              </a:rPr>
              <a:t>les </a:t>
            </a:r>
            <a:r>
              <a:rPr lang="fr-FR" dirty="0">
                <a:solidFill>
                  <a:srgbClr val="1B50FF"/>
                </a:solidFill>
                <a:latin typeface="Chivo" panose="00000500000000000000" pitchFamily="2" charset="0"/>
              </a:rPr>
              <a:t>critères qu’elle sous-tend pour contribuer à l’</a:t>
            </a:r>
            <a:r>
              <a:rPr lang="fr-FR" dirty="0" err="1">
                <a:solidFill>
                  <a:srgbClr val="1B50FF"/>
                </a:solidFill>
                <a:latin typeface="Chivo" panose="00000500000000000000" pitchFamily="2" charset="0"/>
              </a:rPr>
              <a:t>empowerment</a:t>
            </a:r>
            <a:r>
              <a:rPr lang="fr-FR" dirty="0">
                <a:solidFill>
                  <a:srgbClr val="1B50FF"/>
                </a:solidFill>
                <a:latin typeface="Chivo" panose="00000500000000000000" pitchFamily="2" charset="0"/>
              </a:rPr>
              <a:t>. </a:t>
            </a:r>
            <a:r>
              <a:rPr lang="fr-BE" dirty="0">
                <a:solidFill>
                  <a:srgbClr val="1B50FF"/>
                </a:solidFill>
                <a:latin typeface="Chivo" panose="00000500000000000000" pitchFamily="2" charset="0"/>
              </a:rPr>
              <a:t> </a:t>
            </a:r>
            <a:endParaRPr lang="fr-FR" dirty="0">
              <a:solidFill>
                <a:srgbClr val="1B50FF"/>
              </a:solidFill>
              <a:latin typeface="Chivo" panose="00000500000000000000" pitchFamily="2" charset="0"/>
            </a:endParaRPr>
          </a:p>
          <a:p>
            <a:pPr lvl="0" fontAlgn="base"/>
            <a:endParaRPr lang="fr-FR" dirty="0">
              <a:solidFill>
                <a:srgbClr val="1B50FF"/>
              </a:solidFill>
              <a:latin typeface="Chivo" panose="00000500000000000000" pitchFamily="2" charset="0"/>
            </a:endParaRPr>
          </a:p>
          <a:p>
            <a:pPr marL="285750" lvl="0" indent="-285750" algn="just" fontAlgn="base">
              <a:buFontTx/>
              <a:buChar char="-"/>
            </a:pPr>
            <a:endParaRPr lang="fr-BE" dirty="0" smtClean="0">
              <a:solidFill>
                <a:srgbClr val="1B50FF"/>
              </a:solidFill>
              <a:latin typeface="Chivo" panose="00000500000000000000" pitchFamily="2" charset="0"/>
            </a:endParaRPr>
          </a:p>
          <a:p>
            <a:pPr lvl="0" algn="just" fontAlgn="base"/>
            <a:endParaRPr lang="fr-FR" dirty="0">
              <a:solidFill>
                <a:srgbClr val="1B50FF"/>
              </a:solidFill>
              <a:latin typeface="Chivo" panose="00000500000000000000" pitchFamily="2" charset="0"/>
            </a:endParaRPr>
          </a:p>
        </p:txBody>
      </p:sp>
      <p:sp>
        <p:nvSpPr>
          <p:cNvPr id="10" name="Ellipse 9"/>
          <p:cNvSpPr>
            <a:spLocks noChangeAspect="1"/>
          </p:cNvSpPr>
          <p:nvPr/>
        </p:nvSpPr>
        <p:spPr>
          <a:xfrm>
            <a:off x="370356" y="5618633"/>
            <a:ext cx="1102843" cy="1102843"/>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Entrée en matière</a:t>
            </a:r>
            <a:endParaRPr lang="fr-FR" sz="700" b="1" dirty="0">
              <a:solidFill>
                <a:srgbClr val="1B50FF"/>
              </a:solidFill>
              <a:latin typeface="Chivo" panose="00000500000000000000" pitchFamily="2" charset="0"/>
            </a:endParaRPr>
          </a:p>
        </p:txBody>
      </p:sp>
    </p:spTree>
    <p:extLst>
      <p:ext uri="{BB962C8B-B14F-4D97-AF65-F5344CB8AC3E}">
        <p14:creationId xmlns:p14="http://schemas.microsoft.com/office/powerpoint/2010/main" val="2352649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6</a:t>
            </a:fld>
            <a:endParaRPr lang="fr-FR"/>
          </a:p>
        </p:txBody>
      </p:sp>
      <p:sp>
        <p:nvSpPr>
          <p:cNvPr id="7" name="Ellipse 6"/>
          <p:cNvSpPr>
            <a:spLocks noChangeAspect="1"/>
          </p:cNvSpPr>
          <p:nvPr/>
        </p:nvSpPr>
        <p:spPr>
          <a:xfrm>
            <a:off x="361890" y="5618633"/>
            <a:ext cx="1102843" cy="1102843"/>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Pratique réflexive</a:t>
            </a:r>
            <a:endParaRPr lang="fr-FR" sz="700" b="1" dirty="0">
              <a:solidFill>
                <a:srgbClr val="1B50FF"/>
              </a:solidFill>
              <a:latin typeface="Chivo" panose="00000500000000000000" pitchFamily="2" charset="0"/>
            </a:endParaRPr>
          </a:p>
        </p:txBody>
      </p:sp>
      <p:sp>
        <p:nvSpPr>
          <p:cNvPr id="10" name="Rectangle 9"/>
          <p:cNvSpPr/>
          <p:nvPr/>
        </p:nvSpPr>
        <p:spPr>
          <a:xfrm>
            <a:off x="2061714" y="1407822"/>
            <a:ext cx="6728604" cy="4524315"/>
          </a:xfrm>
          <a:prstGeom prst="rect">
            <a:avLst/>
          </a:prstGeom>
        </p:spPr>
        <p:txBody>
          <a:bodyPr wrap="square">
            <a:spAutoFit/>
          </a:bodyPr>
          <a:lstStyle/>
          <a:p>
            <a:pPr algn="just"/>
            <a:r>
              <a:rPr lang="fr-BE" b="1" dirty="0">
                <a:solidFill>
                  <a:srgbClr val="1B50FF"/>
                </a:solidFill>
                <a:latin typeface="Chivo" panose="00000500000000000000" pitchFamily="2" charset="0"/>
              </a:rPr>
              <a:t>Les questions suivantes ne donnent pas lieu à une correction :</a:t>
            </a:r>
          </a:p>
          <a:p>
            <a:pPr algn="just" fontAlgn="base"/>
            <a:r>
              <a:rPr lang="fr-BE" i="1" dirty="0">
                <a:solidFill>
                  <a:srgbClr val="1B50FF"/>
                </a:solidFill>
                <a:latin typeface="Chivo" panose="00000500000000000000" pitchFamily="2" charset="0"/>
              </a:rPr>
              <a:t> </a:t>
            </a:r>
          </a:p>
          <a:p>
            <a:pPr fontAlgn="base"/>
            <a:r>
              <a:rPr lang="fr-BE" i="1" dirty="0">
                <a:solidFill>
                  <a:srgbClr val="1B50FF"/>
                </a:solidFill>
                <a:latin typeface="Chivo" panose="00000500000000000000" pitchFamily="2" charset="0"/>
              </a:rPr>
              <a:t>L’acceptation : qu’est-ce que cela vous évoque ?  Quelle signification, sensation, émotion, associez-vous à ce terme ? </a:t>
            </a:r>
            <a:endParaRPr lang="fr-BE" i="1" dirty="0" smtClean="0">
              <a:solidFill>
                <a:srgbClr val="1B50FF"/>
              </a:solidFill>
              <a:latin typeface="Chivo" panose="00000500000000000000" pitchFamily="2" charset="0"/>
            </a:endParaRPr>
          </a:p>
          <a:p>
            <a:pPr fontAlgn="base"/>
            <a:endParaRPr lang="fr-BE" i="1" dirty="0" smtClean="0">
              <a:solidFill>
                <a:srgbClr val="1B50FF"/>
              </a:solidFill>
              <a:latin typeface="Chivo" panose="00000500000000000000" pitchFamily="2" charset="0"/>
            </a:endParaRPr>
          </a:p>
          <a:p>
            <a:pPr fontAlgn="base"/>
            <a:r>
              <a:rPr lang="fr-BE" i="1" dirty="0" smtClean="0">
                <a:solidFill>
                  <a:srgbClr val="1B50FF"/>
                </a:solidFill>
                <a:latin typeface="Chivo" panose="00000500000000000000" pitchFamily="2" charset="0"/>
              </a:rPr>
              <a:t>Donnez </a:t>
            </a:r>
            <a:r>
              <a:rPr lang="fr-BE" i="1" dirty="0">
                <a:solidFill>
                  <a:srgbClr val="1B50FF"/>
                </a:solidFill>
                <a:latin typeface="Chivo" panose="00000500000000000000" pitchFamily="2" charset="0"/>
              </a:rPr>
              <a:t>un exemple concret de l’acceptation.</a:t>
            </a:r>
            <a:endParaRPr lang="fr-FR" i="1" dirty="0">
              <a:solidFill>
                <a:srgbClr val="1B50FF"/>
              </a:solidFill>
              <a:latin typeface="Chivo" panose="00000500000000000000" pitchFamily="2" charset="0"/>
            </a:endParaRPr>
          </a:p>
          <a:p>
            <a:pPr fontAlgn="base"/>
            <a:r>
              <a:rPr lang="fr-BE" i="1" dirty="0">
                <a:solidFill>
                  <a:srgbClr val="1B50FF"/>
                </a:solidFill>
                <a:latin typeface="Chivo" panose="00000500000000000000" pitchFamily="2" charset="0"/>
              </a:rPr>
              <a:t> </a:t>
            </a:r>
            <a:endParaRPr lang="fr-FR" i="1" dirty="0">
              <a:solidFill>
                <a:srgbClr val="1B50FF"/>
              </a:solidFill>
              <a:latin typeface="Chivo" panose="00000500000000000000" pitchFamily="2" charset="0"/>
            </a:endParaRPr>
          </a:p>
          <a:p>
            <a:pPr fontAlgn="base"/>
            <a:r>
              <a:rPr lang="fr-BE" i="1" dirty="0">
                <a:solidFill>
                  <a:srgbClr val="1B50FF"/>
                </a:solidFill>
                <a:latin typeface="Chivo" panose="00000500000000000000" pitchFamily="2" charset="0"/>
              </a:rPr>
              <a:t>Classez vos réponses, entre celles qui se rapportent davantage à une situation de soumission, et celles qui, à l’inverse, se rapportent à une position de force</a:t>
            </a:r>
            <a:r>
              <a:rPr lang="fr-BE" i="1" dirty="0" smtClean="0">
                <a:solidFill>
                  <a:srgbClr val="1B50FF"/>
                </a:solidFill>
                <a:latin typeface="Chivo" panose="00000500000000000000" pitchFamily="2" charset="0"/>
              </a:rPr>
              <a:t>.</a:t>
            </a:r>
          </a:p>
          <a:p>
            <a:pPr fontAlgn="base"/>
            <a:endParaRPr lang="fr-FR" i="1" dirty="0">
              <a:solidFill>
                <a:srgbClr val="1B50FF"/>
              </a:solidFill>
              <a:latin typeface="Chivo" panose="00000500000000000000" pitchFamily="2" charset="0"/>
            </a:endParaRPr>
          </a:p>
          <a:p>
            <a:pPr fontAlgn="base"/>
            <a:r>
              <a:rPr lang="fr-BE" i="1" dirty="0">
                <a:solidFill>
                  <a:srgbClr val="1B50FF"/>
                </a:solidFill>
                <a:latin typeface="Chivo" panose="00000500000000000000" pitchFamily="2" charset="0"/>
              </a:rPr>
              <a:t>L’acceptation, est-ce que selon vous c’est une position de force ou de soumission ?</a:t>
            </a:r>
            <a:endParaRPr lang="fr-FR" i="1" dirty="0">
              <a:solidFill>
                <a:srgbClr val="1B50FF"/>
              </a:solidFill>
              <a:latin typeface="Chivo" panose="00000500000000000000" pitchFamily="2" charset="0"/>
            </a:endParaRPr>
          </a:p>
          <a:p>
            <a:pPr fontAlgn="base"/>
            <a:endParaRPr lang="fr-FR" i="1" dirty="0">
              <a:solidFill>
                <a:srgbClr val="1B50FF"/>
              </a:solidFill>
              <a:latin typeface="Chivo" panose="00000500000000000000" pitchFamily="2" charset="0"/>
            </a:endParaRPr>
          </a:p>
          <a:p>
            <a:endParaRPr lang="fr-BE" i="1" dirty="0">
              <a:solidFill>
                <a:srgbClr val="1B50FF"/>
              </a:solidFill>
              <a:latin typeface="Chivo" panose="00000500000000000000" pitchFamily="2" charset="0"/>
            </a:endParaRPr>
          </a:p>
        </p:txBody>
      </p:sp>
    </p:spTree>
    <p:extLst>
      <p:ext uri="{BB962C8B-B14F-4D97-AF65-F5344CB8AC3E}">
        <p14:creationId xmlns:p14="http://schemas.microsoft.com/office/powerpoint/2010/main" val="3049017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animEffect transition="in" filter="fade">
                                      <p:cBhvr>
                                        <p:cTn id="17" dur="500"/>
                                        <p:tgtEl>
                                          <p:spTgt spid="10">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5" end="5"/>
                                            </p:txEl>
                                          </p:spTgt>
                                        </p:tgtEl>
                                        <p:attrNameLst>
                                          <p:attrName>style.visibility</p:attrName>
                                        </p:attrNameLst>
                                      </p:cBhvr>
                                      <p:to>
                                        <p:strVal val="visible"/>
                                      </p:to>
                                    </p:set>
                                    <p:animEffect transition="in" filter="fade">
                                      <p:cBhvr>
                                        <p:cTn id="22" dur="500"/>
                                        <p:tgtEl>
                                          <p:spTgt spid="10">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6" end="6"/>
                                            </p:txEl>
                                          </p:spTgt>
                                        </p:tgtEl>
                                        <p:attrNameLst>
                                          <p:attrName>style.visibility</p:attrName>
                                        </p:attrNameLst>
                                      </p:cBhvr>
                                      <p:to>
                                        <p:strVal val="visible"/>
                                      </p:to>
                                    </p:set>
                                    <p:animEffect transition="in" filter="fade">
                                      <p:cBhvr>
                                        <p:cTn id="27" dur="500"/>
                                        <p:tgtEl>
                                          <p:spTgt spid="10">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xEl>
                                              <p:pRg st="8" end="8"/>
                                            </p:txEl>
                                          </p:spTgt>
                                        </p:tgtEl>
                                        <p:attrNameLst>
                                          <p:attrName>style.visibility</p:attrName>
                                        </p:attrNameLst>
                                      </p:cBhvr>
                                      <p:to>
                                        <p:strVal val="visible"/>
                                      </p:to>
                                    </p:set>
                                    <p:animEffect transition="in" filter="fade">
                                      <p:cBhvr>
                                        <p:cTn id="32" dur="500"/>
                                        <p:tgtEl>
                                          <p:spTgt spid="1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7</a:t>
            </a:fld>
            <a:endParaRPr lang="fr-FR"/>
          </a:p>
        </p:txBody>
      </p:sp>
      <p:sp>
        <p:nvSpPr>
          <p:cNvPr id="10" name="Ellipse 9"/>
          <p:cNvSpPr>
            <a:spLocks noChangeAspect="1"/>
          </p:cNvSpPr>
          <p:nvPr/>
        </p:nvSpPr>
        <p:spPr>
          <a:xfrm>
            <a:off x="370357" y="5618633"/>
            <a:ext cx="1102843" cy="110284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a:solidFill>
                  <a:srgbClr val="1B50FF"/>
                </a:solidFill>
                <a:latin typeface="Chivo" panose="00000500000000000000" pitchFamily="2" charset="0"/>
              </a:rPr>
              <a:t>É</a:t>
            </a:r>
            <a:r>
              <a:rPr lang="fr-FR" sz="700" b="1" dirty="0" smtClean="0">
                <a:solidFill>
                  <a:srgbClr val="1B50FF"/>
                </a:solidFill>
                <a:latin typeface="Chivo" panose="00000500000000000000" pitchFamily="2" charset="0"/>
              </a:rPr>
              <a:t>motion / Corps</a:t>
            </a:r>
            <a:endParaRPr lang="fr-FR" sz="700" b="1" dirty="0">
              <a:solidFill>
                <a:srgbClr val="1B50FF"/>
              </a:solidFill>
              <a:latin typeface="Chivo" panose="00000500000000000000" pitchFamily="2" charset="0"/>
            </a:endParaRPr>
          </a:p>
        </p:txBody>
      </p:sp>
      <p:sp>
        <p:nvSpPr>
          <p:cNvPr id="12" name="Rectangle 11"/>
          <p:cNvSpPr/>
          <p:nvPr/>
        </p:nvSpPr>
        <p:spPr>
          <a:xfrm>
            <a:off x="2090057" y="1476494"/>
            <a:ext cx="6782343" cy="2308324"/>
          </a:xfrm>
          <a:prstGeom prst="rect">
            <a:avLst/>
          </a:prstGeom>
        </p:spPr>
        <p:txBody>
          <a:bodyPr wrap="square">
            <a:spAutoFit/>
          </a:bodyPr>
          <a:lstStyle/>
          <a:p>
            <a:pPr algn="just"/>
            <a:r>
              <a:rPr lang="fr-FR" b="1" dirty="0">
                <a:solidFill>
                  <a:srgbClr val="4EFFB0"/>
                </a:solidFill>
                <a:latin typeface="Chivo" panose="00000500000000000000" pitchFamily="2" charset="0"/>
              </a:rPr>
              <a:t>Mise en </a:t>
            </a:r>
            <a:r>
              <a:rPr lang="fr-FR" b="1" dirty="0" smtClean="0">
                <a:solidFill>
                  <a:srgbClr val="4EFFB0"/>
                </a:solidFill>
                <a:latin typeface="Chivo" panose="00000500000000000000" pitchFamily="2" charset="0"/>
              </a:rPr>
              <a:t>condition</a:t>
            </a:r>
          </a:p>
          <a:p>
            <a:pPr algn="just"/>
            <a:endParaRPr lang="fr-FR" i="1" dirty="0">
              <a:solidFill>
                <a:srgbClr val="1B50FF"/>
              </a:solidFill>
              <a:latin typeface="Chivo" panose="00000500000000000000" pitchFamily="2" charset="0"/>
            </a:endParaRPr>
          </a:p>
          <a:p>
            <a:pPr algn="just"/>
            <a:r>
              <a:rPr lang="fr-BE" dirty="0" smtClean="0">
                <a:solidFill>
                  <a:srgbClr val="1B50FF"/>
                </a:solidFill>
                <a:latin typeface="Chivo" panose="00000500000000000000" pitchFamily="2" charset="0"/>
              </a:rPr>
              <a:t>Pour </a:t>
            </a:r>
            <a:r>
              <a:rPr lang="fr-BE" dirty="0">
                <a:solidFill>
                  <a:srgbClr val="1B50FF"/>
                </a:solidFill>
                <a:latin typeface="Chivo" panose="00000500000000000000" pitchFamily="2" charset="0"/>
              </a:rPr>
              <a:t>vous mettre en </a:t>
            </a:r>
            <a:r>
              <a:rPr lang="fr-BE" dirty="0" smtClean="0">
                <a:solidFill>
                  <a:srgbClr val="1B50FF"/>
                </a:solidFill>
                <a:latin typeface="Chivo" panose="00000500000000000000" pitchFamily="2" charset="0"/>
              </a:rPr>
              <a:t>condition </a:t>
            </a:r>
            <a:r>
              <a:rPr lang="fr-BE" dirty="0">
                <a:solidFill>
                  <a:srgbClr val="1B50FF"/>
                </a:solidFill>
                <a:latin typeface="Chivo" panose="00000500000000000000" pitchFamily="2" charset="0"/>
              </a:rPr>
              <a:t>d’apprentissage, nous vous </a:t>
            </a:r>
            <a:r>
              <a:rPr lang="fr-BE" dirty="0" smtClean="0">
                <a:solidFill>
                  <a:srgbClr val="1B50FF"/>
                </a:solidFill>
                <a:latin typeface="Chivo" panose="00000500000000000000" pitchFamily="2" charset="0"/>
              </a:rPr>
              <a:t>proposons des </a:t>
            </a:r>
            <a:r>
              <a:rPr lang="fr-BE" dirty="0">
                <a:solidFill>
                  <a:srgbClr val="1B50FF"/>
                </a:solidFill>
                <a:latin typeface="Chivo" panose="00000500000000000000" pitchFamily="2" charset="0"/>
              </a:rPr>
              <a:t>exercices de respiration d’une durée de 5-10 </a:t>
            </a:r>
            <a:r>
              <a:rPr lang="fr-BE" dirty="0" smtClean="0">
                <a:solidFill>
                  <a:srgbClr val="1B50FF"/>
                </a:solidFill>
                <a:latin typeface="Chivo" panose="00000500000000000000" pitchFamily="2" charset="0"/>
              </a:rPr>
              <a:t>minutes. </a:t>
            </a:r>
            <a:endParaRPr lang="fr-BE" dirty="0" smtClean="0">
              <a:solidFill>
                <a:srgbClr val="1B50FF"/>
              </a:solidFill>
              <a:latin typeface="Chivo" panose="00000500000000000000" pitchFamily="2" charset="0"/>
            </a:endParaRPr>
          </a:p>
          <a:p>
            <a:pPr algn="just"/>
            <a:endParaRPr lang="fr-BE" dirty="0">
              <a:solidFill>
                <a:srgbClr val="1B50FF"/>
              </a:solidFill>
              <a:latin typeface="Chivo" panose="00000500000000000000" pitchFamily="2" charset="0"/>
            </a:endParaRPr>
          </a:p>
          <a:p>
            <a:pPr algn="just"/>
            <a:r>
              <a:rPr lang="fr-BE" dirty="0" smtClean="0">
                <a:solidFill>
                  <a:srgbClr val="1B50FF"/>
                </a:solidFill>
                <a:latin typeface="Chivo" panose="00000500000000000000" pitchFamily="2" charset="0"/>
              </a:rPr>
              <a:t>Pour </a:t>
            </a:r>
            <a:r>
              <a:rPr lang="fr-BE" dirty="0" smtClean="0">
                <a:solidFill>
                  <a:srgbClr val="1B50FF"/>
                </a:solidFill>
                <a:latin typeface="Chivo" panose="00000500000000000000" pitchFamily="2" charset="0"/>
              </a:rPr>
              <a:t>découvrir les exercices, cliquez </a:t>
            </a:r>
            <a:r>
              <a:rPr lang="fr-BE" dirty="0" smtClean="0">
                <a:solidFill>
                  <a:srgbClr val="1B50FF"/>
                </a:solidFill>
                <a:latin typeface="Chivo" panose="00000500000000000000" pitchFamily="2" charset="0"/>
              </a:rPr>
              <a:t>ici :</a:t>
            </a:r>
            <a:endParaRPr lang="fr-FR" dirty="0" smtClean="0">
              <a:solidFill>
                <a:srgbClr val="1B50FF"/>
              </a:solidFill>
              <a:latin typeface="Chivo" panose="00000500000000000000" pitchFamily="2" charset="0"/>
            </a:endParaRPr>
          </a:p>
          <a:p>
            <a:endParaRPr lang="fr-FR" i="1" dirty="0">
              <a:solidFill>
                <a:srgbClr val="1B50FF"/>
              </a:solidFill>
              <a:latin typeface="Chivo" panose="00000500000000000000" pitchFamily="2" charset="0"/>
            </a:endParaRPr>
          </a:p>
        </p:txBody>
      </p:sp>
      <p:pic>
        <p:nvPicPr>
          <p:cNvPr id="3" name="1.Respiration dynamique_F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685371" y="3096154"/>
            <a:ext cx="487363" cy="487363"/>
          </a:xfrm>
          <a:prstGeom prst="rect">
            <a:avLst/>
          </a:prstGeom>
        </p:spPr>
      </p:pic>
    </p:spTree>
    <p:extLst>
      <p:ext uri="{BB962C8B-B14F-4D97-AF65-F5344CB8AC3E}">
        <p14:creationId xmlns:p14="http://schemas.microsoft.com/office/powerpoint/2010/main" val="3328090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up)">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fade">
                                      <p:cBhvr>
                                        <p:cTn id="12" dur="500"/>
                                        <p:tgtEl>
                                          <p:spTgt spid="1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4" end="4"/>
                                            </p:txEl>
                                          </p:spTgt>
                                        </p:tgtEl>
                                        <p:attrNameLst>
                                          <p:attrName>style.visibility</p:attrName>
                                        </p:attrNameLst>
                                      </p:cBhvr>
                                      <p:to>
                                        <p:strVal val="visible"/>
                                      </p:to>
                                    </p:set>
                                    <p:animEffect transition="in" filter="fade">
                                      <p:cBhvr>
                                        <p:cTn id="17" dur="500"/>
                                        <p:tgtEl>
                                          <p:spTgt spid="1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8</a:t>
            </a:fld>
            <a:endParaRPr lang="fr-FR"/>
          </a:p>
        </p:txBody>
      </p:sp>
      <p:sp>
        <p:nvSpPr>
          <p:cNvPr id="5" name="Rectangle 4"/>
          <p:cNvSpPr/>
          <p:nvPr/>
        </p:nvSpPr>
        <p:spPr>
          <a:xfrm>
            <a:off x="2040527" y="1401468"/>
            <a:ext cx="6831874" cy="1477328"/>
          </a:xfrm>
          <a:prstGeom prst="rect">
            <a:avLst/>
          </a:prstGeom>
        </p:spPr>
        <p:txBody>
          <a:bodyPr wrap="square">
            <a:spAutoFit/>
          </a:bodyPr>
          <a:lstStyle/>
          <a:p>
            <a:pPr algn="just"/>
            <a:r>
              <a:rPr lang="fr-FR" b="1" dirty="0" smtClean="0">
                <a:solidFill>
                  <a:srgbClr val="4EFFB0"/>
                </a:solidFill>
                <a:latin typeface="Chivo" panose="00000500000000000000" pitchFamily="2" charset="0"/>
              </a:rPr>
              <a:t>Apprentissage sur </a:t>
            </a:r>
            <a:r>
              <a:rPr lang="fr-FR" b="1" dirty="0">
                <a:solidFill>
                  <a:srgbClr val="4EFFB0"/>
                </a:solidFill>
                <a:latin typeface="Chivo" panose="00000500000000000000" pitchFamily="2" charset="0"/>
              </a:rPr>
              <a:t>le principe de la mise de la personne au centre de la relation d’accompagnement</a:t>
            </a:r>
            <a:r>
              <a:rPr lang="fr-BE" b="1" dirty="0">
                <a:solidFill>
                  <a:srgbClr val="4EFFB0"/>
                </a:solidFill>
                <a:latin typeface="Chivo" panose="00000500000000000000" pitchFamily="2" charset="0"/>
              </a:rPr>
              <a:t> </a:t>
            </a:r>
            <a:endParaRPr lang="fr-FR" b="1" dirty="0">
              <a:solidFill>
                <a:srgbClr val="4EFFB0"/>
              </a:solidFill>
              <a:latin typeface="Chivo" panose="00000500000000000000" pitchFamily="2" charset="0"/>
            </a:endParaRPr>
          </a:p>
          <a:p>
            <a:pPr algn="just"/>
            <a:endParaRPr lang="fr-FR" b="1" dirty="0">
              <a:solidFill>
                <a:srgbClr val="4EFFB0"/>
              </a:solidFill>
              <a:latin typeface="Chivo" panose="00000500000000000000" pitchFamily="2" charset="0"/>
            </a:endParaRPr>
          </a:p>
          <a:p>
            <a:pPr algn="just"/>
            <a:r>
              <a:rPr lang="fr-BE" dirty="0" smtClean="0">
                <a:solidFill>
                  <a:srgbClr val="1B50FF"/>
                </a:solidFill>
                <a:latin typeface="Chivo" panose="00000500000000000000" pitchFamily="2" charset="0"/>
              </a:rPr>
              <a:t>À </a:t>
            </a:r>
            <a:r>
              <a:rPr lang="fr-BE" dirty="0">
                <a:solidFill>
                  <a:srgbClr val="1B50FF"/>
                </a:solidFill>
                <a:latin typeface="Chivo" panose="00000500000000000000" pitchFamily="2" charset="0"/>
              </a:rPr>
              <a:t>l’issue de la présentation qui </a:t>
            </a:r>
            <a:r>
              <a:rPr lang="fr-BE" dirty="0" smtClean="0">
                <a:solidFill>
                  <a:srgbClr val="1B50FF"/>
                </a:solidFill>
                <a:latin typeface="Chivo" panose="00000500000000000000" pitchFamily="2" charset="0"/>
              </a:rPr>
              <a:t>suit, </a:t>
            </a:r>
            <a:r>
              <a:rPr lang="fr-BE" dirty="0">
                <a:solidFill>
                  <a:srgbClr val="1B50FF"/>
                </a:solidFill>
                <a:latin typeface="Chivo" panose="00000500000000000000" pitchFamily="2" charset="0"/>
              </a:rPr>
              <a:t>nous </a:t>
            </a:r>
            <a:r>
              <a:rPr lang="fr-BE" dirty="0" smtClean="0">
                <a:solidFill>
                  <a:srgbClr val="1B50FF"/>
                </a:solidFill>
                <a:latin typeface="Chivo" panose="00000500000000000000" pitchFamily="2" charset="0"/>
              </a:rPr>
              <a:t>vous proposons de tester </a:t>
            </a:r>
            <a:r>
              <a:rPr lang="fr-BE" dirty="0">
                <a:solidFill>
                  <a:srgbClr val="1B50FF"/>
                </a:solidFill>
                <a:latin typeface="Chivo" panose="00000500000000000000" pitchFamily="2" charset="0"/>
              </a:rPr>
              <a:t>vos connaissances </a:t>
            </a:r>
            <a:r>
              <a:rPr lang="fr-BE" dirty="0" smtClean="0">
                <a:solidFill>
                  <a:srgbClr val="1B50FF"/>
                </a:solidFill>
                <a:latin typeface="Chivo" panose="00000500000000000000" pitchFamily="2" charset="0"/>
              </a:rPr>
              <a:t>sur un mode ludique</a:t>
            </a:r>
            <a:r>
              <a:rPr lang="fr-FR" dirty="0" smtClean="0">
                <a:solidFill>
                  <a:srgbClr val="1B50FF"/>
                </a:solidFill>
                <a:latin typeface="Chivo" panose="00000500000000000000" pitchFamily="2" charset="0"/>
              </a:rPr>
              <a:t>.</a:t>
            </a:r>
            <a:endParaRPr lang="fr-BE" dirty="0">
              <a:solidFill>
                <a:srgbClr val="1B50FF"/>
              </a:solidFill>
              <a:latin typeface="Chivo" panose="00000500000000000000" pitchFamily="2" charset="0"/>
            </a:endParaRPr>
          </a:p>
        </p:txBody>
      </p:sp>
      <p:sp>
        <p:nvSpPr>
          <p:cNvPr id="8" name="Ellipse 7"/>
          <p:cNvSpPr>
            <a:spLocks noChangeAspect="1"/>
          </p:cNvSpPr>
          <p:nvPr/>
        </p:nvSpPr>
        <p:spPr>
          <a:xfrm>
            <a:off x="361890" y="5618633"/>
            <a:ext cx="1102843" cy="110284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Concept</a:t>
            </a:r>
            <a:endParaRPr lang="fr-FR" sz="700" b="1" dirty="0">
              <a:solidFill>
                <a:srgbClr val="1B50FF"/>
              </a:solidFill>
              <a:latin typeface="Chivo" panose="00000500000000000000" pitchFamily="2" charset="0"/>
            </a:endParaRPr>
          </a:p>
        </p:txBody>
      </p:sp>
    </p:spTree>
    <p:extLst>
      <p:ext uri="{BB962C8B-B14F-4D97-AF65-F5344CB8AC3E}">
        <p14:creationId xmlns:p14="http://schemas.microsoft.com/office/powerpoint/2010/main" val="1547229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up)">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9</a:t>
            </a:fld>
            <a:endParaRPr lang="fr-FR"/>
          </a:p>
        </p:txBody>
      </p:sp>
      <p:sp>
        <p:nvSpPr>
          <p:cNvPr id="5" name="Ellipse 4"/>
          <p:cNvSpPr>
            <a:spLocks noChangeAspect="1"/>
          </p:cNvSpPr>
          <p:nvPr/>
        </p:nvSpPr>
        <p:spPr>
          <a:xfrm>
            <a:off x="361890" y="5618633"/>
            <a:ext cx="1102843" cy="110284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Concept</a:t>
            </a:r>
            <a:endParaRPr lang="fr-FR" sz="700" b="1" dirty="0">
              <a:solidFill>
                <a:srgbClr val="1B50FF"/>
              </a:solidFill>
              <a:latin typeface="Chivo" panose="00000500000000000000" pitchFamily="2" charset="0"/>
            </a:endParaRPr>
          </a:p>
        </p:txBody>
      </p:sp>
      <p:sp>
        <p:nvSpPr>
          <p:cNvPr id="3" name="Rectangle 2"/>
          <p:cNvSpPr/>
          <p:nvPr/>
        </p:nvSpPr>
        <p:spPr>
          <a:xfrm>
            <a:off x="2070341" y="1181818"/>
            <a:ext cx="6719976" cy="2893100"/>
          </a:xfrm>
          <a:prstGeom prst="rect">
            <a:avLst/>
          </a:prstGeom>
        </p:spPr>
        <p:txBody>
          <a:bodyPr wrap="square">
            <a:spAutoFit/>
          </a:bodyPr>
          <a:lstStyle/>
          <a:p>
            <a:pPr algn="just" fontAlgn="base"/>
            <a:r>
              <a:rPr lang="fr-FR" b="1" dirty="0" smtClean="0">
                <a:solidFill>
                  <a:srgbClr val="4EFFB0"/>
                </a:solidFill>
                <a:latin typeface="Chivo" panose="00000500000000000000" pitchFamily="2" charset="0"/>
                <a:ea typeface="Arial Unicode MS"/>
              </a:rPr>
              <a:t>1</a:t>
            </a:r>
            <a:r>
              <a:rPr lang="fr-FR" b="1" dirty="0">
                <a:solidFill>
                  <a:srgbClr val="4EFFB0"/>
                </a:solidFill>
                <a:latin typeface="Chivo" panose="00000500000000000000" pitchFamily="2" charset="0"/>
                <a:ea typeface="Arial Unicode MS"/>
              </a:rPr>
              <a:t>. </a:t>
            </a:r>
            <a:r>
              <a:rPr lang="fr-BE" b="1" dirty="0" smtClean="0">
                <a:solidFill>
                  <a:srgbClr val="4EFFB0"/>
                </a:solidFill>
                <a:latin typeface="Chivo" panose="00000500000000000000" pitchFamily="2" charset="0"/>
                <a:ea typeface="Arial Unicode MS"/>
              </a:rPr>
              <a:t>Qu’est-ce que l’on </a:t>
            </a:r>
            <a:r>
              <a:rPr lang="fr-BE" b="1" dirty="0">
                <a:solidFill>
                  <a:srgbClr val="4EFFB0"/>
                </a:solidFill>
                <a:latin typeface="Chivo" panose="00000500000000000000" pitchFamily="2" charset="0"/>
                <a:ea typeface="Arial Unicode MS"/>
              </a:rPr>
              <a:t>entend par </a:t>
            </a:r>
            <a:r>
              <a:rPr lang="fr-BE" b="1" dirty="0" smtClean="0">
                <a:solidFill>
                  <a:srgbClr val="4EFFB0"/>
                </a:solidFill>
                <a:latin typeface="Chivo" panose="00000500000000000000" pitchFamily="2" charset="0"/>
                <a:ea typeface="Arial Unicode MS"/>
              </a:rPr>
              <a:t>« mettre </a:t>
            </a:r>
            <a:r>
              <a:rPr lang="fr-BE" b="1" dirty="0">
                <a:solidFill>
                  <a:srgbClr val="4EFFB0"/>
                </a:solidFill>
                <a:latin typeface="Chivo" panose="00000500000000000000" pitchFamily="2" charset="0"/>
                <a:ea typeface="Arial Unicode MS"/>
              </a:rPr>
              <a:t>la personne au centre de la </a:t>
            </a:r>
            <a:r>
              <a:rPr lang="fr-BE" b="1" dirty="0" smtClean="0">
                <a:solidFill>
                  <a:srgbClr val="4EFFB0"/>
                </a:solidFill>
                <a:latin typeface="Chivo" panose="00000500000000000000" pitchFamily="2" charset="0"/>
                <a:ea typeface="Arial Unicode MS"/>
              </a:rPr>
              <a:t>relation »</a:t>
            </a:r>
            <a:endParaRPr lang="fr-FR" b="1" dirty="0">
              <a:solidFill>
                <a:srgbClr val="4EFFB0"/>
              </a:solidFill>
              <a:latin typeface="Chivo" panose="00000500000000000000" pitchFamily="2" charset="0"/>
              <a:ea typeface="Arial Unicode MS"/>
            </a:endParaRPr>
          </a:p>
          <a:p>
            <a:pPr algn="just" fontAlgn="base"/>
            <a:endParaRPr lang="fr-FR" b="1" dirty="0">
              <a:solidFill>
                <a:srgbClr val="4EFFB0"/>
              </a:solidFill>
              <a:latin typeface="Chivo" panose="00000500000000000000" pitchFamily="2" charset="0"/>
              <a:ea typeface="Arial Unicode MS"/>
            </a:endParaRPr>
          </a:p>
          <a:p>
            <a:pPr marL="285750" lvl="0" indent="-285750" algn="just" fontAlgn="base">
              <a:buFontTx/>
              <a:buChar char="-"/>
            </a:pPr>
            <a:r>
              <a:rPr lang="fr-BE" sz="1600" dirty="0" smtClean="0">
                <a:solidFill>
                  <a:srgbClr val="1B50FF"/>
                </a:solidFill>
                <a:latin typeface="Chivo" panose="00000500000000000000" pitchFamily="2" charset="0"/>
                <a:ea typeface="Arial Unicode MS"/>
              </a:rPr>
              <a:t>Sortir </a:t>
            </a:r>
            <a:r>
              <a:rPr lang="fr-BE" sz="1600" dirty="0">
                <a:solidFill>
                  <a:srgbClr val="1B50FF"/>
                </a:solidFill>
                <a:latin typeface="Chivo" panose="00000500000000000000" pitchFamily="2" charset="0"/>
                <a:ea typeface="Arial Unicode MS"/>
              </a:rPr>
              <a:t>des rôles pré-attribuées (accompagnant ou </a:t>
            </a:r>
            <a:r>
              <a:rPr lang="fr-BE" sz="1600" dirty="0" smtClean="0">
                <a:solidFill>
                  <a:srgbClr val="1B50FF"/>
                </a:solidFill>
                <a:latin typeface="Chivo" panose="00000500000000000000" pitchFamily="2" charset="0"/>
                <a:ea typeface="Arial Unicode MS"/>
              </a:rPr>
              <a:t>accompagné)</a:t>
            </a:r>
          </a:p>
          <a:p>
            <a:pPr lvl="0" algn="just" fontAlgn="base"/>
            <a:endParaRPr lang="fr-BE" sz="1600" dirty="0" smtClean="0">
              <a:solidFill>
                <a:srgbClr val="1B50FF"/>
              </a:solidFill>
              <a:latin typeface="Chivo" panose="00000500000000000000" pitchFamily="2" charset="0"/>
              <a:ea typeface="Arial Unicode MS"/>
            </a:endParaRPr>
          </a:p>
          <a:p>
            <a:pPr marL="285750" lvl="0" indent="-285750" algn="just" fontAlgn="base">
              <a:buFontTx/>
              <a:buChar char="-"/>
            </a:pPr>
            <a:r>
              <a:rPr lang="fr-BE" sz="1600" dirty="0" smtClean="0">
                <a:solidFill>
                  <a:srgbClr val="1B50FF"/>
                </a:solidFill>
                <a:latin typeface="Chivo" panose="00000500000000000000" pitchFamily="2" charset="0"/>
                <a:ea typeface="Arial Unicode MS"/>
              </a:rPr>
              <a:t>Faire </a:t>
            </a:r>
            <a:r>
              <a:rPr lang="fr-BE" sz="1600" dirty="0">
                <a:solidFill>
                  <a:srgbClr val="1B50FF"/>
                </a:solidFill>
                <a:latin typeface="Chivo" panose="00000500000000000000" pitchFamily="2" charset="0"/>
                <a:ea typeface="Arial Unicode MS"/>
              </a:rPr>
              <a:t>un travail d’introspection, de retour sur </a:t>
            </a:r>
            <a:r>
              <a:rPr lang="fr-BE" sz="1600" dirty="0" smtClean="0">
                <a:solidFill>
                  <a:srgbClr val="1B50FF"/>
                </a:solidFill>
                <a:latin typeface="Chivo" panose="00000500000000000000" pitchFamily="2" charset="0"/>
                <a:ea typeface="Arial Unicode MS"/>
              </a:rPr>
              <a:t>soi</a:t>
            </a:r>
          </a:p>
          <a:p>
            <a:pPr lvl="0" algn="just" fontAlgn="base"/>
            <a:endParaRPr lang="fr-FR" sz="1600" dirty="0">
              <a:solidFill>
                <a:srgbClr val="1B50FF"/>
              </a:solidFill>
              <a:latin typeface="Chivo" panose="00000500000000000000" pitchFamily="2" charset="0"/>
              <a:ea typeface="Arial Unicode MS"/>
            </a:endParaRPr>
          </a:p>
          <a:p>
            <a:pPr marL="285750" lvl="0" indent="-285750" algn="just" fontAlgn="base">
              <a:buFontTx/>
              <a:buChar char="-"/>
            </a:pPr>
            <a:r>
              <a:rPr lang="fr-BE" sz="1600" dirty="0" smtClean="0">
                <a:solidFill>
                  <a:srgbClr val="1B50FF"/>
                </a:solidFill>
                <a:latin typeface="Chivo" panose="00000500000000000000" pitchFamily="2" charset="0"/>
                <a:ea typeface="Arial Unicode MS"/>
              </a:rPr>
              <a:t>Donner </a:t>
            </a:r>
            <a:r>
              <a:rPr lang="fr-BE" sz="1600" dirty="0">
                <a:solidFill>
                  <a:srgbClr val="1B50FF"/>
                </a:solidFill>
                <a:latin typeface="Chivo" panose="00000500000000000000" pitchFamily="2" charset="0"/>
                <a:ea typeface="Arial Unicode MS"/>
              </a:rPr>
              <a:t>les moyens à la personne de faire ce travail sur elle-même.</a:t>
            </a:r>
            <a:endParaRPr lang="fr-FR" sz="1600" dirty="0">
              <a:solidFill>
                <a:srgbClr val="1B50FF"/>
              </a:solidFill>
              <a:latin typeface="Chivo" panose="00000500000000000000" pitchFamily="2" charset="0"/>
              <a:ea typeface="Arial Unicode MS"/>
            </a:endParaRPr>
          </a:p>
          <a:p>
            <a:pPr algn="just" fontAlgn="base"/>
            <a:endParaRPr lang="fr-FR" sz="1600" dirty="0">
              <a:solidFill>
                <a:srgbClr val="1B50FF"/>
              </a:solidFill>
              <a:latin typeface="Chivo" panose="00000500000000000000" pitchFamily="2" charset="0"/>
              <a:ea typeface="Arial Unicode MS"/>
            </a:endParaRPr>
          </a:p>
          <a:p>
            <a:pPr algn="just" fontAlgn="base"/>
            <a:endParaRPr lang="fr-FR" sz="1600" dirty="0">
              <a:solidFill>
                <a:srgbClr val="1B50FF"/>
              </a:solidFill>
              <a:latin typeface="Chivo" panose="00000500000000000000" pitchFamily="2" charset="0"/>
              <a:ea typeface="Arial Unicode MS"/>
            </a:endParaRPr>
          </a:p>
        </p:txBody>
      </p:sp>
    </p:spTree>
    <p:extLst>
      <p:ext uri="{BB962C8B-B14F-4D97-AF65-F5344CB8AC3E}">
        <p14:creationId xmlns:p14="http://schemas.microsoft.com/office/powerpoint/2010/main" val="2368531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709</TotalTime>
  <Words>2157</Words>
  <Application>Microsoft Office PowerPoint</Application>
  <PresentationFormat>Affichage à l'écran (4:3)</PresentationFormat>
  <Paragraphs>201</Paragraphs>
  <Slides>22</Slides>
  <Notes>0</Notes>
  <HiddenSlides>0</HiddenSlides>
  <MMClips>2</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22</vt:i4>
      </vt:variant>
    </vt:vector>
  </HeadingPairs>
  <TitlesOfParts>
    <vt:vector size="28" baseType="lpstr">
      <vt:lpstr>Arial</vt:lpstr>
      <vt:lpstr>Arial Unicode MS</vt:lpstr>
      <vt:lpstr>Calibri</vt:lpstr>
      <vt:lpstr>Calibri Light</vt:lpstr>
      <vt:lpstr>Chivo</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Ducourneau Chloe</dc:creator>
  <cp:lastModifiedBy>Ducourneau Chloe</cp:lastModifiedBy>
  <cp:revision>51</cp:revision>
  <dcterms:created xsi:type="dcterms:W3CDTF">2021-01-20T11:37:02Z</dcterms:created>
  <dcterms:modified xsi:type="dcterms:W3CDTF">2021-09-24T13:05:42Z</dcterms:modified>
</cp:coreProperties>
</file>